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56" r:id="rId2"/>
    <p:sldId id="258" r:id="rId3"/>
    <p:sldId id="257" r:id="rId4"/>
    <p:sldId id="267" r:id="rId5"/>
    <p:sldId id="259" r:id="rId6"/>
    <p:sldId id="261" r:id="rId7"/>
    <p:sldId id="262" r:id="rId8"/>
    <p:sldId id="272" r:id="rId9"/>
    <p:sldId id="266" r:id="rId10"/>
    <p:sldId id="268" r:id="rId11"/>
    <p:sldId id="273" r:id="rId12"/>
    <p:sldId id="274" r:id="rId13"/>
    <p:sldId id="276" r:id="rId14"/>
    <p:sldId id="277"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4E6A6-0B74-42EA-AE45-BC6B7A41EA5D}" type="datetimeFigureOut">
              <a:rPr lang="tr-TR" smtClean="0"/>
              <a:t>23.12.2018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CB62A-2EDE-4022-8273-9324D2ABF878}" type="slidenum">
              <a:rPr lang="tr-TR" smtClean="0"/>
              <a:t>‹#›</a:t>
            </a:fld>
            <a:endParaRPr lang="tr-TR"/>
          </a:p>
        </p:txBody>
      </p:sp>
    </p:spTree>
    <p:extLst>
      <p:ext uri="{BB962C8B-B14F-4D97-AF65-F5344CB8AC3E}">
        <p14:creationId xmlns:p14="http://schemas.microsoft.com/office/powerpoint/2010/main" val="240694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8FCB398-0430-496E-9615-3B628A48FC6C}" type="datetimeFigureOut">
              <a:rPr lang="tr-TR" smtClean="0"/>
              <a:t>23.12.2018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E730317-F221-4531-B160-47AD52AB803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8FCB398-0430-496E-9615-3B628A48FC6C}" type="datetimeFigureOut">
              <a:rPr lang="tr-TR" smtClean="0"/>
              <a:t>23.12.2018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730317-F221-4531-B160-47AD52AB803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8FCB398-0430-496E-9615-3B628A48FC6C}" type="datetimeFigureOut">
              <a:rPr lang="tr-TR" smtClean="0"/>
              <a:t>23.12.2018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730317-F221-4531-B160-47AD52AB803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8FCB398-0430-496E-9615-3B628A48FC6C}" type="datetimeFigureOut">
              <a:rPr lang="tr-TR" smtClean="0"/>
              <a:t>23.12.2018</a:t>
            </a:fld>
            <a:endParaRPr lang="tr-TR"/>
          </a:p>
        </p:txBody>
      </p:sp>
      <p:sp>
        <p:nvSpPr>
          <p:cNvPr id="9" name="Slayt Numarası Yer Tutucusu 8"/>
          <p:cNvSpPr>
            <a:spLocks noGrp="1"/>
          </p:cNvSpPr>
          <p:nvPr>
            <p:ph type="sldNum" sz="quarter" idx="15"/>
          </p:nvPr>
        </p:nvSpPr>
        <p:spPr/>
        <p:txBody>
          <a:bodyPr rtlCol="0"/>
          <a:lstStyle/>
          <a:p>
            <a:fld id="{FE730317-F221-4531-B160-47AD52AB8030}"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8FCB398-0430-496E-9615-3B628A48FC6C}" type="datetimeFigureOut">
              <a:rPr lang="tr-TR" smtClean="0"/>
              <a:t>23.12.2018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E730317-F221-4531-B160-47AD52AB803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8FCB398-0430-496E-9615-3B628A48FC6C}" type="datetimeFigureOut">
              <a:rPr lang="tr-TR" smtClean="0"/>
              <a:t>23.12.2018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730317-F221-4531-B160-47AD52AB8030}"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8FCB398-0430-496E-9615-3B628A48FC6C}" type="datetimeFigureOut">
              <a:rPr lang="tr-TR" smtClean="0"/>
              <a:t>23.12.2018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730317-F221-4531-B160-47AD52AB8030}"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8FCB398-0430-496E-9615-3B628A48FC6C}" type="datetimeFigureOut">
              <a:rPr lang="tr-TR" smtClean="0"/>
              <a:t>23.12.2018</a:t>
            </a:fld>
            <a:endParaRPr lang="tr-TR"/>
          </a:p>
        </p:txBody>
      </p:sp>
      <p:sp>
        <p:nvSpPr>
          <p:cNvPr id="7" name="Slayt Numarası Yer Tutucusu 6"/>
          <p:cNvSpPr>
            <a:spLocks noGrp="1"/>
          </p:cNvSpPr>
          <p:nvPr>
            <p:ph type="sldNum" sz="quarter" idx="11"/>
          </p:nvPr>
        </p:nvSpPr>
        <p:spPr/>
        <p:txBody>
          <a:bodyPr rtlCol="0"/>
          <a:lstStyle/>
          <a:p>
            <a:fld id="{FE730317-F221-4531-B160-47AD52AB8030}"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FCB398-0430-496E-9615-3B628A48FC6C}" type="datetimeFigureOut">
              <a:rPr lang="tr-TR" smtClean="0"/>
              <a:t>23.12.2018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730317-F221-4531-B160-47AD52AB803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8FCB398-0430-496E-9615-3B628A48FC6C}" type="datetimeFigureOut">
              <a:rPr lang="tr-TR" smtClean="0"/>
              <a:t>23.12.2018</a:t>
            </a:fld>
            <a:endParaRPr lang="tr-TR"/>
          </a:p>
        </p:txBody>
      </p:sp>
      <p:sp>
        <p:nvSpPr>
          <p:cNvPr id="22" name="Slayt Numarası Yer Tutucusu 21"/>
          <p:cNvSpPr>
            <a:spLocks noGrp="1"/>
          </p:cNvSpPr>
          <p:nvPr>
            <p:ph type="sldNum" sz="quarter" idx="15"/>
          </p:nvPr>
        </p:nvSpPr>
        <p:spPr/>
        <p:txBody>
          <a:bodyPr rtlCol="0"/>
          <a:lstStyle/>
          <a:p>
            <a:fld id="{FE730317-F221-4531-B160-47AD52AB8030}"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8FCB398-0430-496E-9615-3B628A48FC6C}" type="datetimeFigureOut">
              <a:rPr lang="tr-TR" smtClean="0"/>
              <a:t>23.12.2018</a:t>
            </a:fld>
            <a:endParaRPr lang="tr-TR"/>
          </a:p>
        </p:txBody>
      </p:sp>
      <p:sp>
        <p:nvSpPr>
          <p:cNvPr id="18" name="Slayt Numarası Yer Tutucusu 17"/>
          <p:cNvSpPr>
            <a:spLocks noGrp="1"/>
          </p:cNvSpPr>
          <p:nvPr>
            <p:ph type="sldNum" sz="quarter" idx="11"/>
          </p:nvPr>
        </p:nvSpPr>
        <p:spPr/>
        <p:txBody>
          <a:bodyPr rtlCol="0"/>
          <a:lstStyle/>
          <a:p>
            <a:fld id="{FE730317-F221-4531-B160-47AD52AB8030}"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FCB398-0430-496E-9615-3B628A48FC6C}" type="datetimeFigureOut">
              <a:rPr lang="tr-TR" smtClean="0"/>
              <a:t>23.12.2018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E730317-F221-4531-B160-47AD52AB803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132856"/>
            <a:ext cx="8748464" cy="3456385"/>
          </a:xfrm>
        </p:spPr>
        <p:txBody>
          <a:bodyPr>
            <a:normAutofit fontScale="90000"/>
          </a:bodyPr>
          <a:lstStyle/>
          <a:p>
            <a:pPr algn="ctr"/>
            <a:r>
              <a:rPr lang="tr-TR" sz="2400" dirty="0" smtClean="0">
                <a:solidFill>
                  <a:schemeClr val="tx1"/>
                </a:solidFill>
                <a:latin typeface="Calibri" panose="020F0502020204030204" pitchFamily="34" charset="0"/>
              </a:rPr>
              <a:t>BANDIRMA 17 EYLÜL ÜNİVERSİTESİ</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İKTİSADİ VE İDARİ BİLİMLER FAKÜLTESİ</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EKONOMETRİ YÜKSEK LİSANS</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UYGULAMALI YÖNEYLEM ARAŞTIRMASI</a:t>
            </a:r>
            <a:br>
              <a:rPr lang="tr-TR" sz="2400" dirty="0" smtClean="0">
                <a:solidFill>
                  <a:schemeClr val="tx1"/>
                </a:solidFill>
                <a:latin typeface="Calibri" panose="020F0502020204030204" pitchFamily="34" charset="0"/>
              </a:rPr>
            </a:br>
            <a:r>
              <a:rPr lang="tr-TR" sz="2400" dirty="0" smtClean="0">
                <a:solidFill>
                  <a:schemeClr val="tx1"/>
                </a:solidFill>
                <a:latin typeface="Calibri" panose="020F0502020204030204" pitchFamily="34" charset="0"/>
              </a:rPr>
              <a:t>YAPAY SİNİR AĞLARI</a:t>
            </a:r>
            <a:br>
              <a:rPr lang="tr-TR" sz="2400" dirty="0" smtClean="0">
                <a:solidFill>
                  <a:schemeClr val="tx1"/>
                </a:solidFill>
                <a:latin typeface="Calibri" panose="020F0502020204030204" pitchFamily="34" charset="0"/>
              </a:rPr>
            </a:br>
            <a:r>
              <a:rPr lang="tr-TR" sz="2400" dirty="0">
                <a:solidFill>
                  <a:prstClr val="black"/>
                </a:solidFill>
                <a:latin typeface="Calibri" panose="020F0502020204030204" pitchFamily="34" charset="0"/>
              </a:rPr>
              <a:t/>
            </a:r>
            <a:br>
              <a:rPr lang="tr-TR" sz="2400" dirty="0">
                <a:solidFill>
                  <a:prstClr val="black"/>
                </a:solidFill>
                <a:latin typeface="Calibri" panose="020F0502020204030204" pitchFamily="34" charset="0"/>
              </a:rPr>
            </a:br>
            <a:r>
              <a:rPr lang="tr-TR" sz="2400" dirty="0">
                <a:solidFill>
                  <a:prstClr val="black"/>
                </a:solidFill>
                <a:latin typeface="Calibri" panose="020F0502020204030204" pitchFamily="34" charset="0"/>
              </a:rPr>
              <a:t/>
            </a:r>
            <a:br>
              <a:rPr lang="tr-TR" sz="2400" dirty="0">
                <a:solidFill>
                  <a:prstClr val="black"/>
                </a:solidFill>
                <a:latin typeface="Calibri" panose="020F0502020204030204" pitchFamily="34" charset="0"/>
              </a:rPr>
            </a:br>
            <a:r>
              <a:rPr lang="tr-TR" sz="2400" dirty="0" smtClean="0">
                <a:solidFill>
                  <a:schemeClr val="tx1"/>
                </a:solidFill>
                <a:latin typeface="Calibri" panose="020F0502020204030204" pitchFamily="34" charset="0"/>
              </a:rPr>
              <a:t>EBRU KORKMAZ</a:t>
            </a:r>
            <a:r>
              <a:rPr lang="tr-TR" sz="2700" dirty="0" smtClean="0">
                <a:solidFill>
                  <a:schemeClr val="tx1"/>
                </a:solidFill>
              </a:rPr>
              <a:t/>
            </a:r>
            <a:br>
              <a:rPr lang="tr-TR" sz="2700" dirty="0" smtClean="0">
                <a:solidFill>
                  <a:schemeClr val="tx1"/>
                </a:solidFill>
              </a:rPr>
            </a:br>
            <a:endParaRPr lang="tr-TR" sz="27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590" y="69272"/>
            <a:ext cx="1800200" cy="1700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80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7817296" cy="1143000"/>
          </a:xfrm>
        </p:spPr>
        <p:txBody>
          <a:bodyPr/>
          <a:lstStyle/>
          <a:p>
            <a:r>
              <a:rPr lang="en-US" b="1" dirty="0" err="1">
                <a:solidFill>
                  <a:schemeClr val="tx1"/>
                </a:solidFill>
                <a:latin typeface="Times New Roman" panose="02020603050405020304" pitchFamily="18" charset="0"/>
                <a:cs typeface="Times New Roman" panose="02020603050405020304" pitchFamily="18" charset="0"/>
              </a:rPr>
              <a:t>Yapılarına</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Göre</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Yapay</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Sinir</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Ağları</a:t>
            </a:r>
            <a:r>
              <a:rPr lang="en-US" b="1" dirty="0">
                <a:solidFill>
                  <a:schemeClr val="tx1"/>
                </a:solidFill>
                <a:latin typeface="Times New Roman" panose="02020603050405020304" pitchFamily="18" charset="0"/>
                <a:cs typeface="Times New Roman" panose="02020603050405020304" pitchFamily="18" charset="0"/>
              </a:rPr>
              <a:t> </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395536" y="1556792"/>
            <a:ext cx="3657600" cy="4572000"/>
          </a:xfrm>
        </p:spPr>
        <p:txBody>
          <a:bodyPr>
            <a:normAutofit fontScale="55000" lnSpcReduction="20000"/>
          </a:bodyPr>
          <a:lstStyle/>
          <a:p>
            <a:r>
              <a:rPr lang="en-US" altLang="tr-TR" sz="4400" dirty="0" err="1">
                <a:solidFill>
                  <a:srgbClr val="FF0000"/>
                </a:solidFill>
                <a:latin typeface="Calibri" panose="020F0502020204030204" pitchFamily="34" charset="0"/>
                <a:ea typeface="MV Boli" pitchFamily="2" charset="0"/>
                <a:cs typeface="MV Boli" pitchFamily="2" charset="0"/>
              </a:rPr>
              <a:t>İleri</a:t>
            </a:r>
            <a:r>
              <a:rPr lang="en-US" altLang="tr-TR" sz="4400" dirty="0">
                <a:solidFill>
                  <a:srgbClr val="FF0000"/>
                </a:solidFill>
                <a:latin typeface="Calibri" panose="020F0502020204030204" pitchFamily="34" charset="0"/>
                <a:ea typeface="MV Boli" pitchFamily="2" charset="0"/>
                <a:cs typeface="MV Boli" pitchFamily="2" charset="0"/>
              </a:rPr>
              <a:t> </a:t>
            </a:r>
            <a:r>
              <a:rPr lang="en-US" altLang="tr-TR" sz="4400" dirty="0" err="1">
                <a:solidFill>
                  <a:srgbClr val="FF0000"/>
                </a:solidFill>
                <a:latin typeface="Calibri" panose="020F0502020204030204" pitchFamily="34" charset="0"/>
                <a:ea typeface="MV Boli" pitchFamily="2" charset="0"/>
                <a:cs typeface="MV Boli" pitchFamily="2" charset="0"/>
              </a:rPr>
              <a:t>Beslemeli</a:t>
            </a:r>
            <a:r>
              <a:rPr lang="en-US" altLang="tr-TR" sz="4400" dirty="0">
                <a:solidFill>
                  <a:srgbClr val="FF0000"/>
                </a:solidFill>
                <a:latin typeface="Calibri" panose="020F0502020204030204" pitchFamily="34" charset="0"/>
                <a:ea typeface="MV Boli" pitchFamily="2" charset="0"/>
                <a:cs typeface="MV Boli" pitchFamily="2" charset="0"/>
              </a:rPr>
              <a:t> </a:t>
            </a:r>
            <a:r>
              <a:rPr lang="en-US" altLang="tr-TR" sz="4400" dirty="0" err="1" smtClean="0">
                <a:solidFill>
                  <a:srgbClr val="FF0000"/>
                </a:solidFill>
                <a:latin typeface="Calibri" panose="020F0502020204030204" pitchFamily="34" charset="0"/>
                <a:ea typeface="MV Boli" pitchFamily="2" charset="0"/>
                <a:cs typeface="MV Boli" pitchFamily="2" charset="0"/>
              </a:rPr>
              <a:t>Ağlar</a:t>
            </a:r>
            <a:r>
              <a:rPr lang="en-US" altLang="tr-TR" sz="4400" dirty="0" smtClean="0">
                <a:solidFill>
                  <a:srgbClr val="FF0000"/>
                </a:solidFill>
                <a:latin typeface="Calibri" panose="020F0502020204030204" pitchFamily="34" charset="0"/>
                <a:ea typeface="MV Boli" pitchFamily="2" charset="0"/>
                <a:cs typeface="MV Boli" pitchFamily="2" charset="0"/>
              </a:rPr>
              <a:t> </a:t>
            </a:r>
            <a:endParaRPr lang="tr-TR" altLang="tr-TR" sz="4400" dirty="0">
              <a:solidFill>
                <a:srgbClr val="FF0000"/>
              </a:solidFill>
              <a:latin typeface="Calibri" panose="020F0502020204030204" pitchFamily="34" charset="0"/>
              <a:ea typeface="MV Boli" pitchFamily="2" charset="0"/>
              <a:cs typeface="MV Boli" pitchFamily="2" charset="0"/>
            </a:endParaRPr>
          </a:p>
          <a:p>
            <a:pPr lvl="1"/>
            <a:endParaRPr lang="tr-TR" altLang="tr-TR" dirty="0">
              <a:solidFill>
                <a:srgbClr val="FF0000"/>
              </a:solidFill>
            </a:endParaRPr>
          </a:p>
          <a:p>
            <a:pPr lvl="1" algn="just"/>
            <a:r>
              <a:rPr lang="en-US" altLang="tr-TR" sz="3600" dirty="0" err="1">
                <a:latin typeface="Calibri" panose="020F0502020204030204" pitchFamily="34" charset="0"/>
              </a:rPr>
              <a:t>İleri</a:t>
            </a:r>
            <a:r>
              <a:rPr lang="en-US" altLang="tr-TR" sz="3600" dirty="0">
                <a:latin typeface="Calibri" panose="020F0502020204030204" pitchFamily="34" charset="0"/>
              </a:rPr>
              <a:t> </a:t>
            </a:r>
            <a:r>
              <a:rPr lang="en-US" altLang="tr-TR" sz="3600" dirty="0" err="1">
                <a:latin typeface="Calibri" panose="020F0502020204030204" pitchFamily="34" charset="0"/>
              </a:rPr>
              <a:t>beslemeli</a:t>
            </a:r>
            <a:r>
              <a:rPr lang="en-US" altLang="tr-TR" sz="3600" dirty="0">
                <a:latin typeface="Calibri" panose="020F0502020204030204" pitchFamily="34" charset="0"/>
              </a:rPr>
              <a:t> </a:t>
            </a:r>
            <a:r>
              <a:rPr lang="en-US" altLang="tr-TR" sz="3600" dirty="0" err="1">
                <a:latin typeface="Calibri" panose="020F0502020204030204" pitchFamily="34" charset="0"/>
              </a:rPr>
              <a:t>ağlarda</a:t>
            </a:r>
            <a:r>
              <a:rPr lang="en-US" altLang="tr-TR" sz="3600" dirty="0">
                <a:latin typeface="Calibri" panose="020F0502020204030204" pitchFamily="34" charset="0"/>
              </a:rPr>
              <a:t> </a:t>
            </a:r>
            <a:r>
              <a:rPr lang="en-US" altLang="tr-TR" sz="3600" dirty="0" err="1">
                <a:latin typeface="Calibri" panose="020F0502020204030204" pitchFamily="34" charset="0"/>
              </a:rPr>
              <a:t>nöronlar</a:t>
            </a:r>
            <a:r>
              <a:rPr lang="en-US" altLang="tr-TR" sz="3600" dirty="0">
                <a:latin typeface="Calibri" panose="020F0502020204030204" pitchFamily="34" charset="0"/>
              </a:rPr>
              <a:t> </a:t>
            </a:r>
            <a:r>
              <a:rPr lang="en-US" altLang="tr-TR" sz="3600" dirty="0" err="1">
                <a:latin typeface="Calibri" panose="020F0502020204030204" pitchFamily="34" charset="0"/>
              </a:rPr>
              <a:t>girişten</a:t>
            </a:r>
            <a:r>
              <a:rPr lang="en-US" altLang="tr-TR" sz="3600" dirty="0">
                <a:latin typeface="Calibri" panose="020F0502020204030204" pitchFamily="34" charset="0"/>
              </a:rPr>
              <a:t> </a:t>
            </a:r>
            <a:r>
              <a:rPr lang="en-US" altLang="tr-TR" sz="3600" dirty="0" err="1">
                <a:latin typeface="Calibri" panose="020F0502020204030204" pitchFamily="34" charset="0"/>
              </a:rPr>
              <a:t>çıkışa</a:t>
            </a:r>
            <a:r>
              <a:rPr lang="en-US" altLang="tr-TR" sz="3600" dirty="0">
                <a:latin typeface="Calibri" panose="020F0502020204030204" pitchFamily="34" charset="0"/>
              </a:rPr>
              <a:t> </a:t>
            </a:r>
            <a:r>
              <a:rPr lang="en-US" altLang="tr-TR" sz="3600" dirty="0" err="1">
                <a:latin typeface="Calibri" panose="020F0502020204030204" pitchFamily="34" charset="0"/>
              </a:rPr>
              <a:t>doğru</a:t>
            </a:r>
            <a:r>
              <a:rPr lang="en-US" altLang="tr-TR" sz="3600" dirty="0">
                <a:latin typeface="Calibri" panose="020F0502020204030204" pitchFamily="34" charset="0"/>
              </a:rPr>
              <a:t> </a:t>
            </a:r>
            <a:r>
              <a:rPr lang="en-US" altLang="tr-TR" sz="3600" dirty="0" err="1">
                <a:latin typeface="Calibri" panose="020F0502020204030204" pitchFamily="34" charset="0"/>
              </a:rPr>
              <a:t>düzenli</a:t>
            </a:r>
            <a:r>
              <a:rPr lang="en-US" altLang="tr-TR" sz="3600" dirty="0">
                <a:latin typeface="Calibri" panose="020F0502020204030204" pitchFamily="34" charset="0"/>
              </a:rPr>
              <a:t> </a:t>
            </a:r>
            <a:r>
              <a:rPr lang="en-US" altLang="tr-TR" sz="3600" dirty="0" err="1">
                <a:latin typeface="Calibri" panose="020F0502020204030204" pitchFamily="34" charset="0"/>
              </a:rPr>
              <a:t>katmanlar</a:t>
            </a:r>
            <a:r>
              <a:rPr lang="en-US" altLang="tr-TR" sz="3600" dirty="0">
                <a:latin typeface="Calibri" panose="020F0502020204030204" pitchFamily="34" charset="0"/>
              </a:rPr>
              <a:t> </a:t>
            </a:r>
            <a:r>
              <a:rPr lang="en-US" altLang="tr-TR" sz="3600" dirty="0" err="1">
                <a:latin typeface="Calibri" panose="020F0502020204030204" pitchFamily="34" charset="0"/>
              </a:rPr>
              <a:t>şeklindedir</a:t>
            </a:r>
            <a:r>
              <a:rPr lang="en-US" altLang="tr-TR" sz="3600" dirty="0">
                <a:latin typeface="Calibri" panose="020F0502020204030204" pitchFamily="34" charset="0"/>
              </a:rPr>
              <a:t>. </a:t>
            </a:r>
            <a:r>
              <a:rPr lang="en-US" altLang="tr-TR" sz="3600" dirty="0" err="1">
                <a:latin typeface="Calibri" panose="020F0502020204030204" pitchFamily="34" charset="0"/>
              </a:rPr>
              <a:t>Bir</a:t>
            </a:r>
            <a:r>
              <a:rPr lang="en-US" altLang="tr-TR" sz="3600" dirty="0">
                <a:latin typeface="Calibri" panose="020F0502020204030204" pitchFamily="34" charset="0"/>
              </a:rPr>
              <a:t> </a:t>
            </a:r>
            <a:r>
              <a:rPr lang="en-US" altLang="tr-TR" sz="3600" dirty="0" err="1">
                <a:latin typeface="Calibri" panose="020F0502020204030204" pitchFamily="34" charset="0"/>
              </a:rPr>
              <a:t>katmandan</a:t>
            </a:r>
            <a:r>
              <a:rPr lang="en-US" altLang="tr-TR" sz="3600" dirty="0">
                <a:latin typeface="Calibri" panose="020F0502020204030204" pitchFamily="34" charset="0"/>
              </a:rPr>
              <a:t> </a:t>
            </a:r>
            <a:r>
              <a:rPr lang="en-US" altLang="tr-TR" sz="3600" dirty="0" err="1">
                <a:latin typeface="Calibri" panose="020F0502020204030204" pitchFamily="34" charset="0"/>
              </a:rPr>
              <a:t>sadece</a:t>
            </a:r>
            <a:r>
              <a:rPr lang="en-US" altLang="tr-TR" sz="3600" dirty="0">
                <a:latin typeface="Calibri" panose="020F0502020204030204" pitchFamily="34" charset="0"/>
              </a:rPr>
              <a:t> </a:t>
            </a:r>
            <a:r>
              <a:rPr lang="en-US" altLang="tr-TR" sz="3600" dirty="0" err="1">
                <a:latin typeface="Calibri" panose="020F0502020204030204" pitchFamily="34" charset="0"/>
              </a:rPr>
              <a:t>kendinden</a:t>
            </a:r>
            <a:r>
              <a:rPr lang="en-US" altLang="tr-TR" sz="3600" dirty="0">
                <a:latin typeface="Calibri" panose="020F0502020204030204" pitchFamily="34" charset="0"/>
              </a:rPr>
              <a:t> </a:t>
            </a:r>
            <a:r>
              <a:rPr lang="en-US" altLang="tr-TR" sz="3600" dirty="0" err="1">
                <a:latin typeface="Calibri" panose="020F0502020204030204" pitchFamily="34" charset="0"/>
              </a:rPr>
              <a:t>sonraki</a:t>
            </a:r>
            <a:r>
              <a:rPr lang="en-US" altLang="tr-TR" sz="3600" dirty="0">
                <a:latin typeface="Calibri" panose="020F0502020204030204" pitchFamily="34" charset="0"/>
              </a:rPr>
              <a:t> </a:t>
            </a:r>
            <a:r>
              <a:rPr lang="en-US" altLang="tr-TR" sz="3600" dirty="0" err="1">
                <a:latin typeface="Calibri" panose="020F0502020204030204" pitchFamily="34" charset="0"/>
              </a:rPr>
              <a:t>katmanlara</a:t>
            </a:r>
            <a:r>
              <a:rPr lang="en-US" altLang="tr-TR" sz="3600" dirty="0">
                <a:latin typeface="Calibri" panose="020F0502020204030204" pitchFamily="34" charset="0"/>
              </a:rPr>
              <a:t> </a:t>
            </a:r>
            <a:r>
              <a:rPr lang="en-US" altLang="tr-TR" sz="3600" dirty="0" err="1">
                <a:latin typeface="Calibri" panose="020F0502020204030204" pitchFamily="34" charset="0"/>
              </a:rPr>
              <a:t>bağ</a:t>
            </a:r>
            <a:r>
              <a:rPr lang="en-US" altLang="tr-TR" sz="3600" dirty="0">
                <a:latin typeface="Calibri" panose="020F0502020204030204" pitchFamily="34" charset="0"/>
              </a:rPr>
              <a:t> </a:t>
            </a:r>
            <a:r>
              <a:rPr lang="en-US" altLang="tr-TR" sz="3600" dirty="0" err="1">
                <a:latin typeface="Calibri" panose="020F0502020204030204" pitchFamily="34" charset="0"/>
              </a:rPr>
              <a:t>bulunmaktadır</a:t>
            </a:r>
            <a:r>
              <a:rPr lang="en-US" altLang="tr-TR" sz="3600" dirty="0">
                <a:latin typeface="Calibri" panose="020F0502020204030204" pitchFamily="34" charset="0"/>
              </a:rPr>
              <a:t>. </a:t>
            </a:r>
            <a:r>
              <a:rPr lang="en-US" altLang="tr-TR" sz="3600" dirty="0" err="1">
                <a:latin typeface="Calibri" panose="020F0502020204030204" pitchFamily="34" charset="0"/>
              </a:rPr>
              <a:t>Yapay</a:t>
            </a:r>
            <a:r>
              <a:rPr lang="en-US" altLang="tr-TR" sz="3600" dirty="0">
                <a:latin typeface="Calibri" panose="020F0502020204030204" pitchFamily="34" charset="0"/>
              </a:rPr>
              <a:t> </a:t>
            </a:r>
            <a:r>
              <a:rPr lang="en-US" altLang="tr-TR" sz="3600" dirty="0" err="1">
                <a:latin typeface="Calibri" panose="020F0502020204030204" pitchFamily="34" charset="0"/>
              </a:rPr>
              <a:t>sinir</a:t>
            </a:r>
            <a:r>
              <a:rPr lang="en-US" altLang="tr-TR" sz="3600" dirty="0">
                <a:latin typeface="Calibri" panose="020F0502020204030204" pitchFamily="34" charset="0"/>
              </a:rPr>
              <a:t> </a:t>
            </a:r>
            <a:r>
              <a:rPr lang="en-US" altLang="tr-TR" sz="3600" dirty="0" err="1">
                <a:latin typeface="Calibri" panose="020F0502020204030204" pitchFamily="34" charset="0"/>
              </a:rPr>
              <a:t>ağına</a:t>
            </a:r>
            <a:r>
              <a:rPr lang="en-US" altLang="tr-TR" sz="3600" dirty="0">
                <a:latin typeface="Calibri" panose="020F0502020204030204" pitchFamily="34" charset="0"/>
              </a:rPr>
              <a:t> </a:t>
            </a:r>
            <a:r>
              <a:rPr lang="en-US" altLang="tr-TR" sz="3600" dirty="0" err="1">
                <a:latin typeface="Calibri" panose="020F0502020204030204" pitchFamily="34" charset="0"/>
              </a:rPr>
              <a:t>gelen</a:t>
            </a:r>
            <a:r>
              <a:rPr lang="en-US" altLang="tr-TR" sz="3600" dirty="0">
                <a:latin typeface="Calibri" panose="020F0502020204030204" pitchFamily="34" charset="0"/>
              </a:rPr>
              <a:t> </a:t>
            </a:r>
            <a:r>
              <a:rPr lang="en-US" altLang="tr-TR" sz="3600" dirty="0" err="1">
                <a:latin typeface="Calibri" panose="020F0502020204030204" pitchFamily="34" charset="0"/>
              </a:rPr>
              <a:t>bilgiler</a:t>
            </a:r>
            <a:r>
              <a:rPr lang="en-US" altLang="tr-TR" sz="3600" dirty="0">
                <a:latin typeface="Calibri" panose="020F0502020204030204" pitchFamily="34" charset="0"/>
              </a:rPr>
              <a:t> </a:t>
            </a:r>
            <a:r>
              <a:rPr lang="en-US" altLang="tr-TR" sz="3600" dirty="0" err="1">
                <a:latin typeface="Calibri" panose="020F0502020204030204" pitchFamily="34" charset="0"/>
              </a:rPr>
              <a:t>giriş</a:t>
            </a:r>
            <a:r>
              <a:rPr lang="en-US" altLang="tr-TR" sz="3600" dirty="0">
                <a:latin typeface="Calibri" panose="020F0502020204030204" pitchFamily="34" charset="0"/>
              </a:rPr>
              <a:t> </a:t>
            </a:r>
            <a:r>
              <a:rPr lang="en-US" altLang="tr-TR" sz="3600" dirty="0" err="1">
                <a:latin typeface="Calibri" panose="020F0502020204030204" pitchFamily="34" charset="0"/>
              </a:rPr>
              <a:t>katmanına</a:t>
            </a:r>
            <a:r>
              <a:rPr lang="en-US" altLang="tr-TR" sz="3600" dirty="0">
                <a:latin typeface="Calibri" panose="020F0502020204030204" pitchFamily="34" charset="0"/>
              </a:rPr>
              <a:t> </a:t>
            </a:r>
            <a:r>
              <a:rPr lang="en-US" altLang="tr-TR" sz="3600" dirty="0" err="1">
                <a:latin typeface="Calibri" panose="020F0502020204030204" pitchFamily="34" charset="0"/>
              </a:rPr>
              <a:t>daha</a:t>
            </a:r>
            <a:r>
              <a:rPr lang="en-US" altLang="tr-TR" sz="3600" dirty="0">
                <a:latin typeface="Calibri" panose="020F0502020204030204" pitchFamily="34" charset="0"/>
              </a:rPr>
              <a:t> </a:t>
            </a:r>
            <a:r>
              <a:rPr lang="en-US" altLang="tr-TR" sz="3600" dirty="0" err="1">
                <a:latin typeface="Calibri" panose="020F0502020204030204" pitchFamily="34" charset="0"/>
              </a:rPr>
              <a:t>sonra</a:t>
            </a:r>
            <a:r>
              <a:rPr lang="en-US" altLang="tr-TR" sz="3600" dirty="0">
                <a:latin typeface="Calibri" panose="020F0502020204030204" pitchFamily="34" charset="0"/>
              </a:rPr>
              <a:t> </a:t>
            </a:r>
            <a:r>
              <a:rPr lang="en-US" altLang="tr-TR" sz="3600" dirty="0" err="1">
                <a:latin typeface="Calibri" panose="020F0502020204030204" pitchFamily="34" charset="0"/>
              </a:rPr>
              <a:t>sırasıyla</a:t>
            </a:r>
            <a:r>
              <a:rPr lang="en-US" altLang="tr-TR" sz="3600" dirty="0">
                <a:latin typeface="Calibri" panose="020F0502020204030204" pitchFamily="34" charset="0"/>
              </a:rPr>
              <a:t> </a:t>
            </a:r>
            <a:r>
              <a:rPr lang="en-US" altLang="tr-TR" sz="3600" dirty="0" err="1">
                <a:latin typeface="Calibri" panose="020F0502020204030204" pitchFamily="34" charset="0"/>
              </a:rPr>
              <a:t>ara</a:t>
            </a:r>
            <a:r>
              <a:rPr lang="en-US" altLang="tr-TR" sz="3600" dirty="0">
                <a:latin typeface="Calibri" panose="020F0502020204030204" pitchFamily="34" charset="0"/>
              </a:rPr>
              <a:t> </a:t>
            </a:r>
            <a:r>
              <a:rPr lang="en-US" altLang="tr-TR" sz="3600" dirty="0" err="1">
                <a:latin typeface="Calibri" panose="020F0502020204030204" pitchFamily="34" charset="0"/>
              </a:rPr>
              <a:t>katmanlardan</a:t>
            </a:r>
            <a:r>
              <a:rPr lang="en-US" altLang="tr-TR" sz="3600" dirty="0">
                <a:latin typeface="Calibri" panose="020F0502020204030204" pitchFamily="34" charset="0"/>
              </a:rPr>
              <a:t> </a:t>
            </a:r>
            <a:r>
              <a:rPr lang="en-US" altLang="tr-TR" sz="3600" dirty="0" err="1">
                <a:latin typeface="Calibri" panose="020F0502020204030204" pitchFamily="34" charset="0"/>
              </a:rPr>
              <a:t>ve</a:t>
            </a:r>
            <a:r>
              <a:rPr lang="en-US" altLang="tr-TR" sz="3600" dirty="0">
                <a:latin typeface="Calibri" panose="020F0502020204030204" pitchFamily="34" charset="0"/>
              </a:rPr>
              <a:t> </a:t>
            </a:r>
            <a:r>
              <a:rPr lang="en-US" altLang="tr-TR" sz="3600" dirty="0" err="1">
                <a:latin typeface="Calibri" panose="020F0502020204030204" pitchFamily="34" charset="0"/>
              </a:rPr>
              <a:t>çıkış</a:t>
            </a:r>
            <a:r>
              <a:rPr lang="en-US" altLang="tr-TR" sz="3600" dirty="0">
                <a:latin typeface="Calibri" panose="020F0502020204030204" pitchFamily="34" charset="0"/>
              </a:rPr>
              <a:t> </a:t>
            </a:r>
            <a:r>
              <a:rPr lang="en-US" altLang="tr-TR" sz="3600" dirty="0" err="1">
                <a:latin typeface="Calibri" panose="020F0502020204030204" pitchFamily="34" charset="0"/>
              </a:rPr>
              <a:t>katmanından</a:t>
            </a:r>
            <a:r>
              <a:rPr lang="en-US" altLang="tr-TR" sz="3600" dirty="0">
                <a:latin typeface="Calibri" panose="020F0502020204030204" pitchFamily="34" charset="0"/>
              </a:rPr>
              <a:t> </a:t>
            </a:r>
            <a:r>
              <a:rPr lang="en-US" altLang="tr-TR" sz="3600" dirty="0" err="1">
                <a:latin typeface="Calibri" panose="020F0502020204030204" pitchFamily="34" charset="0"/>
              </a:rPr>
              <a:t>işlenerek</a:t>
            </a:r>
            <a:r>
              <a:rPr lang="en-US" altLang="tr-TR" sz="3600" dirty="0">
                <a:latin typeface="Calibri" panose="020F0502020204030204" pitchFamily="34" charset="0"/>
              </a:rPr>
              <a:t> </a:t>
            </a:r>
            <a:r>
              <a:rPr lang="en-US" altLang="tr-TR" sz="3600" dirty="0" err="1">
                <a:latin typeface="Calibri" panose="020F0502020204030204" pitchFamily="34" charset="0"/>
              </a:rPr>
              <a:t>geçer</a:t>
            </a:r>
            <a:r>
              <a:rPr lang="en-US" altLang="tr-TR" sz="3600" dirty="0">
                <a:latin typeface="Calibri" panose="020F0502020204030204" pitchFamily="34" charset="0"/>
              </a:rPr>
              <a:t> </a:t>
            </a:r>
            <a:r>
              <a:rPr lang="en-US" altLang="tr-TR" sz="3600" dirty="0" err="1">
                <a:latin typeface="Calibri" panose="020F0502020204030204" pitchFamily="34" charset="0"/>
              </a:rPr>
              <a:t>ve</a:t>
            </a:r>
            <a:r>
              <a:rPr lang="en-US" altLang="tr-TR" sz="3600" dirty="0">
                <a:latin typeface="Calibri" panose="020F0502020204030204" pitchFamily="34" charset="0"/>
              </a:rPr>
              <a:t> </a:t>
            </a:r>
            <a:r>
              <a:rPr lang="en-US" altLang="tr-TR" sz="3600" dirty="0" err="1">
                <a:latin typeface="Calibri" panose="020F0502020204030204" pitchFamily="34" charset="0"/>
              </a:rPr>
              <a:t>daha</a:t>
            </a:r>
            <a:r>
              <a:rPr lang="en-US" altLang="tr-TR" sz="3600" dirty="0">
                <a:latin typeface="Calibri" panose="020F0502020204030204" pitchFamily="34" charset="0"/>
              </a:rPr>
              <a:t> </a:t>
            </a:r>
            <a:r>
              <a:rPr lang="en-US" altLang="tr-TR" sz="3600" dirty="0" err="1" smtClean="0">
                <a:latin typeface="Calibri" panose="020F0502020204030204" pitchFamily="34" charset="0"/>
              </a:rPr>
              <a:t>sonra</a:t>
            </a:r>
            <a:r>
              <a:rPr lang="tr-TR" altLang="tr-TR" sz="3600" dirty="0">
                <a:latin typeface="Calibri" panose="020F0502020204030204" pitchFamily="34" charset="0"/>
              </a:rPr>
              <a:t> </a:t>
            </a:r>
            <a:r>
              <a:rPr lang="en-US" altLang="tr-TR" sz="3600" dirty="0" err="1" smtClean="0">
                <a:latin typeface="Calibri" panose="020F0502020204030204" pitchFamily="34" charset="0"/>
              </a:rPr>
              <a:t>dış</a:t>
            </a:r>
            <a:r>
              <a:rPr lang="en-US" altLang="tr-TR" sz="3600" dirty="0" smtClean="0">
                <a:latin typeface="Calibri" panose="020F0502020204030204" pitchFamily="34" charset="0"/>
              </a:rPr>
              <a:t> </a:t>
            </a:r>
            <a:r>
              <a:rPr lang="en-US" altLang="tr-TR" sz="3600" dirty="0" err="1" smtClean="0">
                <a:latin typeface="Calibri" panose="020F0502020204030204" pitchFamily="34" charset="0"/>
              </a:rPr>
              <a:t>dünyaya</a:t>
            </a:r>
            <a:r>
              <a:rPr lang="tr-TR" altLang="tr-TR" sz="3600" dirty="0">
                <a:latin typeface="Calibri" panose="020F0502020204030204" pitchFamily="34" charset="0"/>
              </a:rPr>
              <a:t> </a:t>
            </a:r>
            <a:r>
              <a:rPr lang="en-US" altLang="tr-TR" sz="3600" dirty="0" err="1" smtClean="0">
                <a:latin typeface="Calibri" panose="020F0502020204030204" pitchFamily="34" charset="0"/>
              </a:rPr>
              <a:t>çıkar</a:t>
            </a:r>
            <a:r>
              <a:rPr lang="en-US" altLang="tr-TR" sz="3600" dirty="0">
                <a:latin typeface="Calibri" panose="020F0502020204030204" pitchFamily="34" charset="0"/>
              </a:rPr>
              <a:t>.</a:t>
            </a:r>
            <a:endParaRPr lang="tr-TR" altLang="tr-TR" sz="3600" dirty="0">
              <a:latin typeface="Calibri" panose="020F0502020204030204" pitchFamily="34" charset="0"/>
            </a:endParaRPr>
          </a:p>
          <a:p>
            <a:endParaRPr lang="tr-TR" sz="2900" dirty="0">
              <a:latin typeface="Calibri" panose="020F0502020204030204" pitchFamily="34" charset="0"/>
            </a:endParaRPr>
          </a:p>
        </p:txBody>
      </p:sp>
      <p:sp>
        <p:nvSpPr>
          <p:cNvPr id="4" name="İçerik Yer Tutucusu 3"/>
          <p:cNvSpPr>
            <a:spLocks noGrp="1"/>
          </p:cNvSpPr>
          <p:nvPr>
            <p:ph sz="quarter" idx="2"/>
          </p:nvPr>
        </p:nvSpPr>
        <p:spPr/>
        <p:txBody>
          <a:bodyPr>
            <a:normAutofit fontScale="55000" lnSpcReduction="20000"/>
          </a:bodyPr>
          <a:lstStyle/>
          <a:p>
            <a:r>
              <a:rPr lang="en-US" altLang="tr-TR" sz="4400" dirty="0">
                <a:solidFill>
                  <a:srgbClr val="FF0000"/>
                </a:solidFill>
                <a:latin typeface="Calibri" panose="020F0502020204030204" pitchFamily="34" charset="0"/>
                <a:ea typeface="MV Boli" pitchFamily="2" charset="0"/>
                <a:cs typeface="MV Boli" pitchFamily="2" charset="0"/>
              </a:rPr>
              <a:t>Geri </a:t>
            </a:r>
            <a:r>
              <a:rPr lang="en-US" altLang="tr-TR" sz="4400" dirty="0" err="1">
                <a:solidFill>
                  <a:srgbClr val="FF0000"/>
                </a:solidFill>
                <a:latin typeface="Calibri" panose="020F0502020204030204" pitchFamily="34" charset="0"/>
                <a:ea typeface="MV Boli" pitchFamily="2" charset="0"/>
                <a:cs typeface="MV Boli" pitchFamily="2" charset="0"/>
              </a:rPr>
              <a:t>Beslemeli</a:t>
            </a:r>
            <a:r>
              <a:rPr lang="en-US" altLang="tr-TR" sz="4400" dirty="0">
                <a:solidFill>
                  <a:srgbClr val="FF0000"/>
                </a:solidFill>
                <a:latin typeface="Calibri" panose="020F0502020204030204" pitchFamily="34" charset="0"/>
                <a:ea typeface="MV Boli" pitchFamily="2" charset="0"/>
                <a:cs typeface="MV Boli" pitchFamily="2" charset="0"/>
              </a:rPr>
              <a:t> </a:t>
            </a:r>
            <a:r>
              <a:rPr lang="en-US" altLang="tr-TR" sz="4400" dirty="0" err="1">
                <a:solidFill>
                  <a:srgbClr val="FF0000"/>
                </a:solidFill>
                <a:latin typeface="Calibri" panose="020F0502020204030204" pitchFamily="34" charset="0"/>
                <a:ea typeface="MV Boli" pitchFamily="2" charset="0"/>
                <a:cs typeface="MV Boli" pitchFamily="2" charset="0"/>
              </a:rPr>
              <a:t>Yapay</a:t>
            </a:r>
            <a:r>
              <a:rPr lang="en-US" altLang="tr-TR" sz="4400" dirty="0">
                <a:solidFill>
                  <a:srgbClr val="FF0000"/>
                </a:solidFill>
                <a:latin typeface="Calibri" panose="020F0502020204030204" pitchFamily="34" charset="0"/>
                <a:ea typeface="MV Boli" pitchFamily="2" charset="0"/>
                <a:cs typeface="MV Boli" pitchFamily="2" charset="0"/>
              </a:rPr>
              <a:t> </a:t>
            </a:r>
            <a:r>
              <a:rPr lang="en-US" altLang="tr-TR" sz="4400" dirty="0" err="1">
                <a:solidFill>
                  <a:srgbClr val="FF0000"/>
                </a:solidFill>
                <a:latin typeface="Calibri" panose="020F0502020204030204" pitchFamily="34" charset="0"/>
                <a:ea typeface="MV Boli" pitchFamily="2" charset="0"/>
                <a:cs typeface="MV Boli" pitchFamily="2" charset="0"/>
              </a:rPr>
              <a:t>Sinir</a:t>
            </a:r>
            <a:r>
              <a:rPr lang="en-US" altLang="tr-TR" sz="4400" dirty="0">
                <a:solidFill>
                  <a:srgbClr val="FF0000"/>
                </a:solidFill>
                <a:latin typeface="Calibri" panose="020F0502020204030204" pitchFamily="34" charset="0"/>
                <a:ea typeface="MV Boli" pitchFamily="2" charset="0"/>
                <a:cs typeface="MV Boli" pitchFamily="2" charset="0"/>
              </a:rPr>
              <a:t> </a:t>
            </a:r>
            <a:r>
              <a:rPr lang="en-US" altLang="tr-TR" sz="4400" dirty="0" err="1" smtClean="0">
                <a:solidFill>
                  <a:srgbClr val="FF0000"/>
                </a:solidFill>
                <a:latin typeface="Calibri" panose="020F0502020204030204" pitchFamily="34" charset="0"/>
                <a:ea typeface="MV Boli" pitchFamily="2" charset="0"/>
                <a:cs typeface="MV Boli" pitchFamily="2" charset="0"/>
              </a:rPr>
              <a:t>Ağları</a:t>
            </a:r>
            <a:r>
              <a:rPr lang="en-US" altLang="tr-TR" sz="4400" dirty="0" smtClean="0">
                <a:solidFill>
                  <a:srgbClr val="FF0000"/>
                </a:solidFill>
                <a:latin typeface="Calibri" panose="020F0502020204030204" pitchFamily="34" charset="0"/>
                <a:ea typeface="MV Boli" pitchFamily="2" charset="0"/>
                <a:cs typeface="MV Boli" pitchFamily="2" charset="0"/>
              </a:rPr>
              <a:t> </a:t>
            </a:r>
            <a:endParaRPr lang="tr-TR" altLang="tr-TR" sz="4400" dirty="0" smtClean="0">
              <a:solidFill>
                <a:srgbClr val="FF0000"/>
              </a:solidFill>
              <a:latin typeface="Calibri" panose="020F0502020204030204" pitchFamily="34" charset="0"/>
              <a:ea typeface="MV Boli" pitchFamily="2" charset="0"/>
              <a:cs typeface="MV Boli" pitchFamily="2" charset="0"/>
            </a:endParaRPr>
          </a:p>
          <a:p>
            <a:pPr marL="274320" lvl="1" algn="just">
              <a:spcBef>
                <a:spcPts val="600"/>
              </a:spcBef>
              <a:buSzPct val="70000"/>
              <a:buFont typeface="Wingdings"/>
              <a:buChar char=""/>
            </a:pPr>
            <a:r>
              <a:rPr lang="en-US" altLang="tr-TR" sz="3600" dirty="0">
                <a:latin typeface="Calibri" panose="020F0502020204030204" pitchFamily="34" charset="0"/>
              </a:rPr>
              <a:t>Geri </a:t>
            </a:r>
            <a:r>
              <a:rPr lang="en-US" altLang="tr-TR" sz="3600" dirty="0" err="1">
                <a:latin typeface="Calibri" panose="020F0502020204030204" pitchFamily="34" charset="0"/>
              </a:rPr>
              <a:t>beslemeli</a:t>
            </a:r>
            <a:r>
              <a:rPr lang="en-US" altLang="tr-TR" sz="3600" dirty="0">
                <a:latin typeface="Calibri" panose="020F0502020204030204" pitchFamily="34" charset="0"/>
              </a:rPr>
              <a:t> </a:t>
            </a:r>
            <a:r>
              <a:rPr lang="en-US" altLang="tr-TR" sz="3600" dirty="0" err="1">
                <a:latin typeface="Calibri" panose="020F0502020204030204" pitchFamily="34" charset="0"/>
              </a:rPr>
              <a:t>yapay</a:t>
            </a:r>
            <a:r>
              <a:rPr lang="en-US" altLang="tr-TR" sz="3600" dirty="0">
                <a:latin typeface="Calibri" panose="020F0502020204030204" pitchFamily="34" charset="0"/>
              </a:rPr>
              <a:t> </a:t>
            </a:r>
            <a:r>
              <a:rPr lang="en-US" altLang="tr-TR" sz="3600" dirty="0" err="1">
                <a:latin typeface="Calibri" panose="020F0502020204030204" pitchFamily="34" charset="0"/>
              </a:rPr>
              <a:t>sinir</a:t>
            </a:r>
            <a:r>
              <a:rPr lang="en-US" altLang="tr-TR" sz="3600" dirty="0">
                <a:latin typeface="Calibri" panose="020F0502020204030204" pitchFamily="34" charset="0"/>
              </a:rPr>
              <a:t> </a:t>
            </a:r>
            <a:r>
              <a:rPr lang="en-US" altLang="tr-TR" sz="3600" dirty="0" err="1">
                <a:latin typeface="Calibri" panose="020F0502020204030204" pitchFamily="34" charset="0"/>
              </a:rPr>
              <a:t>ağlarında</a:t>
            </a:r>
            <a:r>
              <a:rPr lang="en-US" altLang="tr-TR" sz="3600" dirty="0">
                <a:latin typeface="Calibri" panose="020F0502020204030204" pitchFamily="34" charset="0"/>
              </a:rPr>
              <a:t> </a:t>
            </a:r>
            <a:r>
              <a:rPr lang="en-US" altLang="tr-TR" sz="3600" dirty="0" err="1">
                <a:latin typeface="Calibri" panose="020F0502020204030204" pitchFamily="34" charset="0"/>
              </a:rPr>
              <a:t>ileri</a:t>
            </a:r>
            <a:r>
              <a:rPr lang="en-US" altLang="tr-TR" sz="3600" dirty="0">
                <a:latin typeface="Calibri" panose="020F0502020204030204" pitchFamily="34" charset="0"/>
              </a:rPr>
              <a:t> </a:t>
            </a:r>
            <a:r>
              <a:rPr lang="en-US" altLang="tr-TR" sz="3600" dirty="0" err="1">
                <a:latin typeface="Calibri" panose="020F0502020204030204" pitchFamily="34" charset="0"/>
              </a:rPr>
              <a:t>beslemeli</a:t>
            </a:r>
            <a:r>
              <a:rPr lang="en-US" altLang="tr-TR" sz="3600" dirty="0">
                <a:latin typeface="Calibri" panose="020F0502020204030204" pitchFamily="34" charset="0"/>
              </a:rPr>
              <a:t> </a:t>
            </a:r>
            <a:r>
              <a:rPr lang="en-US" altLang="tr-TR" sz="3600" dirty="0" err="1">
                <a:latin typeface="Calibri" panose="020F0502020204030204" pitchFamily="34" charset="0"/>
              </a:rPr>
              <a:t>olanların</a:t>
            </a:r>
            <a:r>
              <a:rPr lang="en-US" altLang="tr-TR" sz="3600" dirty="0">
                <a:latin typeface="Calibri" panose="020F0502020204030204" pitchFamily="34" charset="0"/>
              </a:rPr>
              <a:t> </a:t>
            </a:r>
            <a:r>
              <a:rPr lang="en-US" altLang="tr-TR" sz="3600" dirty="0" err="1">
                <a:latin typeface="Calibri" panose="020F0502020204030204" pitchFamily="34" charset="0"/>
              </a:rPr>
              <a:t>aksine</a:t>
            </a:r>
            <a:r>
              <a:rPr lang="en-US" altLang="tr-TR" sz="3600" dirty="0">
                <a:latin typeface="Calibri" panose="020F0502020204030204" pitchFamily="34" charset="0"/>
              </a:rPr>
              <a:t> </a:t>
            </a:r>
            <a:r>
              <a:rPr lang="en-US" altLang="tr-TR" sz="3600" dirty="0" err="1">
                <a:latin typeface="Calibri" panose="020F0502020204030204" pitchFamily="34" charset="0"/>
              </a:rPr>
              <a:t>bir</a:t>
            </a:r>
            <a:r>
              <a:rPr lang="en-US" altLang="tr-TR" sz="3600" dirty="0">
                <a:latin typeface="Calibri" panose="020F0502020204030204" pitchFamily="34" charset="0"/>
              </a:rPr>
              <a:t> </a:t>
            </a:r>
            <a:r>
              <a:rPr lang="en-US" altLang="tr-TR" sz="3600" dirty="0" err="1">
                <a:latin typeface="Calibri" panose="020F0502020204030204" pitchFamily="34" charset="0"/>
              </a:rPr>
              <a:t>nöronun</a:t>
            </a:r>
            <a:r>
              <a:rPr lang="en-US" altLang="tr-TR" sz="3600" dirty="0">
                <a:latin typeface="Calibri" panose="020F0502020204030204" pitchFamily="34" charset="0"/>
              </a:rPr>
              <a:t> </a:t>
            </a:r>
            <a:r>
              <a:rPr lang="en-US" altLang="tr-TR" sz="3600" dirty="0" err="1">
                <a:latin typeface="Calibri" panose="020F0502020204030204" pitchFamily="34" charset="0"/>
              </a:rPr>
              <a:t>çıktısı</a:t>
            </a:r>
            <a:r>
              <a:rPr lang="en-US" altLang="tr-TR" sz="3600" dirty="0">
                <a:latin typeface="Calibri" panose="020F0502020204030204" pitchFamily="34" charset="0"/>
              </a:rPr>
              <a:t> </a:t>
            </a:r>
            <a:r>
              <a:rPr lang="en-US" altLang="tr-TR" sz="3600" dirty="0" err="1">
                <a:latin typeface="Calibri" panose="020F0502020204030204" pitchFamily="34" charset="0"/>
              </a:rPr>
              <a:t>sadece</a:t>
            </a:r>
            <a:r>
              <a:rPr lang="en-US" altLang="tr-TR" sz="3600" dirty="0">
                <a:latin typeface="Calibri" panose="020F0502020204030204" pitchFamily="34" charset="0"/>
              </a:rPr>
              <a:t> </a:t>
            </a:r>
            <a:r>
              <a:rPr lang="en-US" altLang="tr-TR" sz="3600" dirty="0" err="1">
                <a:latin typeface="Calibri" panose="020F0502020204030204" pitchFamily="34" charset="0"/>
              </a:rPr>
              <a:t>kendinden</a:t>
            </a:r>
            <a:r>
              <a:rPr lang="en-US" altLang="tr-TR" sz="3600" dirty="0">
                <a:latin typeface="Calibri" panose="020F0502020204030204" pitchFamily="34" charset="0"/>
              </a:rPr>
              <a:t> </a:t>
            </a:r>
            <a:r>
              <a:rPr lang="en-US" altLang="tr-TR" sz="3600" dirty="0" err="1">
                <a:latin typeface="Calibri" panose="020F0502020204030204" pitchFamily="34" charset="0"/>
              </a:rPr>
              <a:t>sonra</a:t>
            </a:r>
            <a:r>
              <a:rPr lang="en-US" altLang="tr-TR" sz="3600" dirty="0">
                <a:latin typeface="Calibri" panose="020F0502020204030204" pitchFamily="34" charset="0"/>
              </a:rPr>
              <a:t> </a:t>
            </a:r>
            <a:r>
              <a:rPr lang="en-US" altLang="tr-TR" sz="3600" dirty="0" err="1">
                <a:latin typeface="Calibri" panose="020F0502020204030204" pitchFamily="34" charset="0"/>
              </a:rPr>
              <a:t>gelen</a:t>
            </a:r>
            <a:r>
              <a:rPr lang="en-US" altLang="tr-TR" sz="3600" dirty="0">
                <a:latin typeface="Calibri" panose="020F0502020204030204" pitchFamily="34" charset="0"/>
              </a:rPr>
              <a:t> </a:t>
            </a:r>
            <a:r>
              <a:rPr lang="en-US" altLang="tr-TR" sz="3600" dirty="0" err="1">
                <a:latin typeface="Calibri" panose="020F0502020204030204" pitchFamily="34" charset="0"/>
              </a:rPr>
              <a:t>nöron</a:t>
            </a:r>
            <a:r>
              <a:rPr lang="en-US" altLang="tr-TR" sz="3600" dirty="0">
                <a:latin typeface="Calibri" panose="020F0502020204030204" pitchFamily="34" charset="0"/>
              </a:rPr>
              <a:t> </a:t>
            </a:r>
            <a:r>
              <a:rPr lang="en-US" altLang="tr-TR" sz="3600" dirty="0" err="1">
                <a:latin typeface="Calibri" panose="020F0502020204030204" pitchFamily="34" charset="0"/>
              </a:rPr>
              <a:t>katmanına</a:t>
            </a:r>
            <a:r>
              <a:rPr lang="en-US" altLang="tr-TR" sz="3600" dirty="0">
                <a:latin typeface="Calibri" panose="020F0502020204030204" pitchFamily="34" charset="0"/>
              </a:rPr>
              <a:t> </a:t>
            </a:r>
            <a:r>
              <a:rPr lang="en-US" altLang="tr-TR" sz="3600" dirty="0" err="1">
                <a:latin typeface="Calibri" panose="020F0502020204030204" pitchFamily="34" charset="0"/>
              </a:rPr>
              <a:t>girdi</a:t>
            </a:r>
            <a:r>
              <a:rPr lang="en-US" altLang="tr-TR" sz="3600" dirty="0">
                <a:latin typeface="Calibri" panose="020F0502020204030204" pitchFamily="34" charset="0"/>
              </a:rPr>
              <a:t> </a:t>
            </a:r>
            <a:r>
              <a:rPr lang="en-US" altLang="tr-TR" sz="3600" dirty="0" err="1">
                <a:latin typeface="Calibri" panose="020F0502020204030204" pitchFamily="34" charset="0"/>
              </a:rPr>
              <a:t>olarak</a:t>
            </a:r>
            <a:r>
              <a:rPr lang="en-US" altLang="tr-TR" sz="3600" dirty="0">
                <a:latin typeface="Calibri" panose="020F0502020204030204" pitchFamily="34" charset="0"/>
              </a:rPr>
              <a:t> </a:t>
            </a:r>
            <a:r>
              <a:rPr lang="en-US" altLang="tr-TR" sz="3600" dirty="0" err="1">
                <a:latin typeface="Calibri" panose="020F0502020204030204" pitchFamily="34" charset="0"/>
              </a:rPr>
              <a:t>verilmez</a:t>
            </a:r>
            <a:r>
              <a:rPr lang="en-US" altLang="tr-TR" sz="3600" dirty="0">
                <a:latin typeface="Calibri" panose="020F0502020204030204" pitchFamily="34" charset="0"/>
              </a:rPr>
              <a:t>. </a:t>
            </a:r>
            <a:r>
              <a:rPr lang="en-US" altLang="tr-TR" sz="3600" dirty="0" err="1">
                <a:latin typeface="Calibri" panose="020F0502020204030204" pitchFamily="34" charset="0"/>
              </a:rPr>
              <a:t>Kendinden</a:t>
            </a:r>
            <a:r>
              <a:rPr lang="en-US" altLang="tr-TR" sz="3600" dirty="0">
                <a:latin typeface="Calibri" panose="020F0502020204030204" pitchFamily="34" charset="0"/>
              </a:rPr>
              <a:t> </a:t>
            </a:r>
            <a:r>
              <a:rPr lang="en-US" altLang="tr-TR" sz="3600" dirty="0" err="1">
                <a:latin typeface="Calibri" panose="020F0502020204030204" pitchFamily="34" charset="0"/>
              </a:rPr>
              <a:t>önceki</a:t>
            </a:r>
            <a:r>
              <a:rPr lang="en-US" altLang="tr-TR" sz="3600" dirty="0">
                <a:latin typeface="Calibri" panose="020F0502020204030204" pitchFamily="34" charset="0"/>
              </a:rPr>
              <a:t> </a:t>
            </a:r>
            <a:r>
              <a:rPr lang="en-US" altLang="tr-TR" sz="3600" dirty="0" err="1">
                <a:latin typeface="Calibri" panose="020F0502020204030204" pitchFamily="34" charset="0"/>
              </a:rPr>
              <a:t>katmanda</a:t>
            </a:r>
            <a:r>
              <a:rPr lang="en-US" altLang="tr-TR" sz="3600" dirty="0">
                <a:latin typeface="Calibri" panose="020F0502020204030204" pitchFamily="34" charset="0"/>
              </a:rPr>
              <a:t> </a:t>
            </a:r>
            <a:r>
              <a:rPr lang="en-US" altLang="tr-TR" sz="3600" dirty="0" err="1">
                <a:latin typeface="Calibri" panose="020F0502020204030204" pitchFamily="34" charset="0"/>
              </a:rPr>
              <a:t>veya</a:t>
            </a:r>
            <a:r>
              <a:rPr lang="en-US" altLang="tr-TR" sz="3600" dirty="0">
                <a:latin typeface="Calibri" panose="020F0502020204030204" pitchFamily="34" charset="0"/>
              </a:rPr>
              <a:t> </a:t>
            </a:r>
            <a:r>
              <a:rPr lang="en-US" altLang="tr-TR" sz="3600" dirty="0" err="1">
                <a:latin typeface="Calibri" panose="020F0502020204030204" pitchFamily="34" charset="0"/>
              </a:rPr>
              <a:t>kendi</a:t>
            </a:r>
            <a:r>
              <a:rPr lang="en-US" altLang="tr-TR" sz="3600" dirty="0">
                <a:latin typeface="Calibri" panose="020F0502020204030204" pitchFamily="34" charset="0"/>
              </a:rPr>
              <a:t> </a:t>
            </a:r>
            <a:r>
              <a:rPr lang="en-US" altLang="tr-TR" sz="3600" dirty="0" err="1">
                <a:latin typeface="Calibri" panose="020F0502020204030204" pitchFamily="34" charset="0"/>
              </a:rPr>
              <a:t>katmanında</a:t>
            </a:r>
            <a:r>
              <a:rPr lang="en-US" altLang="tr-TR" sz="3600" dirty="0">
                <a:latin typeface="Calibri" panose="020F0502020204030204" pitchFamily="34" charset="0"/>
              </a:rPr>
              <a:t> </a:t>
            </a:r>
            <a:r>
              <a:rPr lang="en-US" altLang="tr-TR" sz="3600" dirty="0" err="1">
                <a:latin typeface="Calibri" panose="020F0502020204030204" pitchFamily="34" charset="0"/>
              </a:rPr>
              <a:t>bulunan</a:t>
            </a:r>
            <a:r>
              <a:rPr lang="en-US" altLang="tr-TR" sz="3600" dirty="0">
                <a:latin typeface="Calibri" panose="020F0502020204030204" pitchFamily="34" charset="0"/>
              </a:rPr>
              <a:t> </a:t>
            </a:r>
            <a:r>
              <a:rPr lang="en-US" altLang="tr-TR" sz="3600" dirty="0" err="1">
                <a:latin typeface="Calibri" panose="020F0502020204030204" pitchFamily="34" charset="0"/>
              </a:rPr>
              <a:t>herhangi</a:t>
            </a:r>
            <a:r>
              <a:rPr lang="en-US" altLang="tr-TR" sz="3600" dirty="0">
                <a:latin typeface="Calibri" panose="020F0502020204030204" pitchFamily="34" charset="0"/>
              </a:rPr>
              <a:t> </a:t>
            </a:r>
            <a:r>
              <a:rPr lang="en-US" altLang="tr-TR" sz="3600" dirty="0" err="1">
                <a:latin typeface="Calibri" panose="020F0502020204030204" pitchFamily="34" charset="0"/>
              </a:rPr>
              <a:t>bir</a:t>
            </a:r>
            <a:r>
              <a:rPr lang="en-US" altLang="tr-TR" sz="3600" dirty="0">
                <a:latin typeface="Calibri" panose="020F0502020204030204" pitchFamily="34" charset="0"/>
              </a:rPr>
              <a:t> </a:t>
            </a:r>
            <a:r>
              <a:rPr lang="en-US" altLang="tr-TR" sz="3600" dirty="0" err="1">
                <a:latin typeface="Calibri" panose="020F0502020204030204" pitchFamily="34" charset="0"/>
              </a:rPr>
              <a:t>nörona</a:t>
            </a:r>
            <a:r>
              <a:rPr lang="en-US" altLang="tr-TR" sz="3600" dirty="0">
                <a:latin typeface="Calibri" panose="020F0502020204030204" pitchFamily="34" charset="0"/>
              </a:rPr>
              <a:t> </a:t>
            </a:r>
            <a:r>
              <a:rPr lang="en-US" altLang="tr-TR" sz="3600" dirty="0" err="1">
                <a:latin typeface="Calibri" panose="020F0502020204030204" pitchFamily="34" charset="0"/>
              </a:rPr>
              <a:t>girdi</a:t>
            </a:r>
            <a:r>
              <a:rPr lang="en-US" altLang="tr-TR" sz="3600" dirty="0">
                <a:latin typeface="Calibri" panose="020F0502020204030204" pitchFamily="34" charset="0"/>
              </a:rPr>
              <a:t> </a:t>
            </a:r>
            <a:r>
              <a:rPr lang="en-US" altLang="tr-TR" sz="3600" dirty="0" err="1">
                <a:latin typeface="Calibri" panose="020F0502020204030204" pitchFamily="34" charset="0"/>
              </a:rPr>
              <a:t>olarak</a:t>
            </a:r>
            <a:r>
              <a:rPr lang="en-US" altLang="tr-TR" sz="3600" dirty="0">
                <a:latin typeface="Calibri" panose="020F0502020204030204" pitchFamily="34" charset="0"/>
              </a:rPr>
              <a:t> </a:t>
            </a:r>
            <a:r>
              <a:rPr lang="en-US" altLang="tr-TR" sz="3600" dirty="0" err="1">
                <a:latin typeface="Calibri" panose="020F0502020204030204" pitchFamily="34" charset="0"/>
              </a:rPr>
              <a:t>bağlanabilir</a:t>
            </a:r>
            <a:r>
              <a:rPr lang="en-US" altLang="tr-TR" sz="3200" dirty="0">
                <a:latin typeface="Calibri" panose="020F0502020204030204" pitchFamily="34" charset="0"/>
              </a:rPr>
              <a:t>.</a:t>
            </a:r>
            <a:br>
              <a:rPr lang="en-US" altLang="tr-TR" sz="3200" dirty="0">
                <a:latin typeface="Calibri" panose="020F0502020204030204" pitchFamily="34" charset="0"/>
              </a:rPr>
            </a:br>
            <a:endParaRPr lang="tr-TR" altLang="tr-TR" dirty="0">
              <a:solidFill>
                <a:srgbClr val="FF0000"/>
              </a:solidFill>
              <a:latin typeface="Calibri" panose="020F0502020204030204" pitchFamily="34" charset="0"/>
              <a:ea typeface="MV Boli" pitchFamily="2" charset="0"/>
              <a:cs typeface="MV Boli" pitchFamily="2" charset="0"/>
            </a:endParaRPr>
          </a:p>
        </p:txBody>
      </p:sp>
    </p:spTree>
    <p:extLst>
      <p:ext uri="{BB962C8B-B14F-4D97-AF65-F5344CB8AC3E}">
        <p14:creationId xmlns:p14="http://schemas.microsoft.com/office/powerpoint/2010/main" val="2749429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2636912"/>
            <a:ext cx="8136904" cy="3744416"/>
          </a:xfrm>
        </p:spPr>
        <p:txBody>
          <a:bodyPr>
            <a:normAutofit/>
          </a:bodyPr>
          <a:lstStyle/>
          <a:p>
            <a:pPr algn="just"/>
            <a:r>
              <a:rPr lang="tr-TR" altLang="tr-TR" dirty="0"/>
              <a:t>Burada; </a:t>
            </a:r>
            <a:r>
              <a:rPr lang="tr-TR" altLang="tr-TR" b="1" dirty="0"/>
              <a:t>W</a:t>
            </a:r>
            <a:r>
              <a:rPr lang="tr-TR" altLang="tr-TR" dirty="0"/>
              <a:t>- hücrenin ağırlıklar matrisini, </a:t>
            </a:r>
            <a:r>
              <a:rPr lang="tr-TR" altLang="tr-TR" b="1" dirty="0"/>
              <a:t>x</a:t>
            </a:r>
            <a:r>
              <a:rPr lang="tr-TR" altLang="tr-TR" dirty="0"/>
              <a:t>- hücrenin giriş vektörünü, </a:t>
            </a:r>
            <a:r>
              <a:rPr lang="tr-TR" altLang="tr-TR" b="1" dirty="0"/>
              <a:t>v</a:t>
            </a:r>
            <a:r>
              <a:rPr lang="tr-TR" altLang="tr-TR" dirty="0"/>
              <a:t>- hücrenin net girişini, </a:t>
            </a:r>
            <a:r>
              <a:rPr lang="tr-TR" altLang="tr-TR" b="1" dirty="0"/>
              <a:t>y</a:t>
            </a:r>
            <a:r>
              <a:rPr lang="tr-TR" altLang="tr-TR" dirty="0"/>
              <a:t>- hücre çıkışını ve </a:t>
            </a:r>
            <a:r>
              <a:rPr lang="tr-TR" altLang="tr-TR" b="1" dirty="0">
                <a:sym typeface="Symbol" pitchFamily="18" charset="2"/>
              </a:rPr>
              <a:t></a:t>
            </a:r>
            <a:r>
              <a:rPr lang="tr-TR" altLang="tr-TR" b="1" dirty="0"/>
              <a:t>(.)</a:t>
            </a:r>
            <a:r>
              <a:rPr lang="tr-TR" altLang="tr-TR" dirty="0"/>
              <a:t>- hücrenin aktivasyon fonksiyonunu göstermektedir. </a:t>
            </a:r>
            <a:endParaRPr lang="tr-TR" altLang="tr-TR" dirty="0" smtClean="0"/>
          </a:p>
          <a:p>
            <a:pPr marL="0" indent="0" algn="just">
              <a:buNone/>
            </a:pPr>
            <a:r>
              <a:rPr lang="tr-TR" altLang="tr-TR" dirty="0" smtClean="0"/>
              <a:t>   Denklem </a:t>
            </a:r>
            <a:r>
              <a:rPr lang="tr-TR" altLang="tr-TR" dirty="0"/>
              <a:t>1.1 den, </a:t>
            </a:r>
            <a:r>
              <a:rPr lang="tr-TR" altLang="tr-TR" b="1" dirty="0"/>
              <a:t>x</a:t>
            </a:r>
            <a:r>
              <a:rPr lang="tr-TR" altLang="tr-TR" dirty="0"/>
              <a:t> giriş vektörünün bileşenlerinin dış </a:t>
            </a:r>
            <a:r>
              <a:rPr lang="tr-TR" altLang="tr-TR" dirty="0" smtClean="0"/>
              <a:t>           (</a:t>
            </a:r>
            <a:r>
              <a:rPr lang="tr-TR" altLang="tr-TR" dirty="0"/>
              <a:t>geri beslemesiz) girişler olması durumunda hücrenin doğrusal olmayan statik bir işlevi gerçekleştireceği görülmektedir</a:t>
            </a:r>
            <a:endParaRPr lang="tr-TR" dirty="0"/>
          </a:p>
        </p:txBody>
      </p:sp>
      <p:pic>
        <p:nvPicPr>
          <p:cNvPr id="2051" name="Picture 3"/>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408712"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716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143000"/>
            <a:ext cx="3657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980728"/>
            <a:ext cx="8640961"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1115616" y="440898"/>
            <a:ext cx="7344816" cy="400110"/>
          </a:xfrm>
          <a:prstGeom prst="rect">
            <a:avLst/>
          </a:prstGeom>
          <a:noFill/>
        </p:spPr>
        <p:txBody>
          <a:bodyPr wrap="square" rtlCol="0">
            <a:spAutoFit/>
          </a:bodyPr>
          <a:lstStyle/>
          <a:p>
            <a:r>
              <a:rPr lang="tr-TR" sz="2000" b="1" dirty="0" smtClean="0"/>
              <a:t>VERİLERİN MATLAB ÜZERİNDEKİ SONUÇLARI </a:t>
            </a:r>
            <a:endParaRPr lang="tr-TR" sz="2000" b="1" dirty="0"/>
          </a:p>
        </p:txBody>
      </p:sp>
    </p:spTree>
    <p:extLst>
      <p:ext uri="{BB962C8B-B14F-4D97-AF65-F5344CB8AC3E}">
        <p14:creationId xmlns:p14="http://schemas.microsoft.com/office/powerpoint/2010/main" val="29240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888" y="3417888"/>
            <a:ext cx="20637" cy="2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3288" y="3565525"/>
            <a:ext cx="20637"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5688" y="3717925"/>
            <a:ext cx="20637"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 y="-1638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17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6600" y="3403600"/>
            <a:ext cx="49213" cy="5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888" y="3413125"/>
            <a:ext cx="20637"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3" y="-158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059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2"/>
          </p:nvPr>
        </p:nvSpPr>
        <p:spPr>
          <a:xfrm>
            <a:off x="1835696" y="1052736"/>
            <a:ext cx="5040560" cy="4572000"/>
          </a:xfrm>
        </p:spPr>
        <p:txBody>
          <a:bodyPr/>
          <a:lstStyle/>
          <a:p>
            <a:pPr marL="0" indent="0" algn="ctr">
              <a:buNone/>
            </a:pPr>
            <a:r>
              <a:rPr lang="tr-TR" dirty="0"/>
              <a:t> </a:t>
            </a:r>
            <a:r>
              <a:rPr lang="tr-TR" dirty="0" smtClean="0"/>
              <a:t>  </a:t>
            </a:r>
          </a:p>
          <a:p>
            <a:pPr marL="0" indent="0" algn="ctr">
              <a:buNone/>
            </a:pPr>
            <a:r>
              <a:rPr lang="tr-TR" dirty="0" smtClean="0"/>
              <a:t> BENİ DİNLEDİĞİNİZ İÇİN                TEŞEKKÜRLER </a:t>
            </a:r>
          </a:p>
          <a:p>
            <a:pPr marL="0" indent="0">
              <a:buNone/>
            </a:pPr>
            <a:r>
              <a:rPr lang="tr-TR" sz="9600" dirty="0">
                <a:solidFill>
                  <a:schemeClr val="bg2">
                    <a:lumMod val="75000"/>
                  </a:schemeClr>
                </a:solidFill>
                <a:sym typeface="Wingdings" panose="05000000000000000000" pitchFamily="2" charset="2"/>
              </a:rPr>
              <a:t> </a:t>
            </a:r>
            <a:r>
              <a:rPr lang="tr-TR" sz="9600" dirty="0" smtClean="0">
                <a:solidFill>
                  <a:schemeClr val="bg2">
                    <a:lumMod val="75000"/>
                  </a:schemeClr>
                </a:solidFill>
                <a:sym typeface="Wingdings" panose="05000000000000000000" pitchFamily="2" charset="2"/>
              </a:rPr>
              <a:t>      </a:t>
            </a:r>
            <a:endParaRPr lang="tr-TR" sz="9600" dirty="0">
              <a:solidFill>
                <a:schemeClr val="bg2">
                  <a:lumMod val="75000"/>
                </a:schemeClr>
              </a:solidFill>
            </a:endParaRPr>
          </a:p>
        </p:txBody>
      </p:sp>
    </p:spTree>
    <p:extLst>
      <p:ext uri="{BB962C8B-B14F-4D97-AF65-F5344CB8AC3E}">
        <p14:creationId xmlns:p14="http://schemas.microsoft.com/office/powerpoint/2010/main" val="162503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pPr algn="l"/>
            <a:r>
              <a:rPr lang="tr-TR" b="1" dirty="0" smtClean="0">
                <a:solidFill>
                  <a:schemeClr val="tx1">
                    <a:lumMod val="95000"/>
                    <a:lumOff val="5000"/>
                  </a:schemeClr>
                </a:solidFill>
              </a:rPr>
              <a:t>Sunum planı</a:t>
            </a:r>
            <a:r>
              <a:rPr lang="tr-TR" dirty="0" smtClean="0"/>
              <a:t/>
            </a:r>
            <a:br>
              <a:rPr lang="tr-TR" dirty="0" smtClean="0"/>
            </a:br>
            <a:endParaRPr lang="tr-TR" dirty="0"/>
          </a:p>
        </p:txBody>
      </p:sp>
      <p:sp>
        <p:nvSpPr>
          <p:cNvPr id="2" name="İçerik Yer Tutucusu 1"/>
          <p:cNvSpPr>
            <a:spLocks noGrp="1"/>
          </p:cNvSpPr>
          <p:nvPr>
            <p:ph sz="quarter" idx="1"/>
          </p:nvPr>
        </p:nvSpPr>
        <p:spPr>
          <a:xfrm>
            <a:off x="899592" y="1844824"/>
            <a:ext cx="7408333" cy="4242784"/>
          </a:xfrm>
        </p:spPr>
        <p:txBody>
          <a:bodyPr/>
          <a:lstStyle/>
          <a:p>
            <a:r>
              <a:rPr lang="tr-TR" dirty="0" smtClean="0">
                <a:solidFill>
                  <a:schemeClr val="tx1"/>
                </a:solidFill>
              </a:rPr>
              <a:t>GİRİŞ</a:t>
            </a:r>
          </a:p>
          <a:p>
            <a:r>
              <a:rPr lang="tr-TR" dirty="0" smtClean="0">
                <a:solidFill>
                  <a:schemeClr val="tx1"/>
                </a:solidFill>
              </a:rPr>
              <a:t>YSA NEDİR?</a:t>
            </a:r>
          </a:p>
          <a:p>
            <a:r>
              <a:rPr lang="tr-TR" dirty="0" smtClean="0">
                <a:solidFill>
                  <a:schemeClr val="tx1"/>
                </a:solidFill>
              </a:rPr>
              <a:t>YSA’NIN TARİHÇESİ</a:t>
            </a:r>
          </a:p>
          <a:p>
            <a:r>
              <a:rPr lang="tr-TR" dirty="0"/>
              <a:t>YSA’NIN </a:t>
            </a:r>
            <a:r>
              <a:rPr lang="tr-TR" dirty="0" smtClean="0"/>
              <a:t>ÖZELLİKLERİ</a:t>
            </a:r>
          </a:p>
          <a:p>
            <a:r>
              <a:rPr lang="tr-TR" dirty="0"/>
              <a:t>YSA’NIN KULLANIM ALANLARI </a:t>
            </a:r>
            <a:endParaRPr lang="tr-TR" dirty="0" smtClean="0"/>
          </a:p>
          <a:p>
            <a:r>
              <a:rPr lang="tr-TR" dirty="0"/>
              <a:t>YSA’NIN KATMALARI</a:t>
            </a:r>
            <a:endParaRPr lang="tr-TR" dirty="0" smtClean="0"/>
          </a:p>
          <a:p>
            <a:endParaRPr lang="tr-TR" dirty="0">
              <a:solidFill>
                <a:schemeClr val="tx1"/>
              </a:solidFill>
            </a:endParaRPr>
          </a:p>
        </p:txBody>
      </p:sp>
    </p:spTree>
    <p:extLst>
      <p:ext uri="{BB962C8B-B14F-4D97-AF65-F5344CB8AC3E}">
        <p14:creationId xmlns:p14="http://schemas.microsoft.com/office/powerpoint/2010/main" val="2788705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pPr algn="l"/>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b="1" dirty="0" smtClean="0">
                <a:solidFill>
                  <a:schemeClr val="tx1">
                    <a:lumMod val="95000"/>
                    <a:lumOff val="5000"/>
                  </a:schemeClr>
                </a:solidFill>
              </a:rPr>
              <a:t>GİRİŞ</a:t>
            </a:r>
            <a:r>
              <a:rPr lang="tr-TR" sz="3600" b="1" dirty="0" smtClean="0"/>
              <a:t/>
            </a:r>
            <a:br>
              <a:rPr lang="tr-TR" sz="3600" b="1" dirty="0" smtClean="0"/>
            </a:br>
            <a:endParaRPr lang="tr-TR" sz="3600" b="1" dirty="0"/>
          </a:p>
        </p:txBody>
      </p:sp>
      <p:sp>
        <p:nvSpPr>
          <p:cNvPr id="2" name="İçerik Yer Tutucusu 1"/>
          <p:cNvSpPr>
            <a:spLocks noGrp="1"/>
          </p:cNvSpPr>
          <p:nvPr>
            <p:ph sz="quarter" idx="1"/>
          </p:nvPr>
        </p:nvSpPr>
        <p:spPr/>
        <p:txBody>
          <a:bodyPr/>
          <a:lstStyle/>
          <a:p>
            <a:pPr algn="just"/>
            <a:r>
              <a:rPr lang="tr-TR" dirty="0" smtClean="0">
                <a:solidFill>
                  <a:schemeClr val="tx1"/>
                </a:solidFill>
              </a:rPr>
              <a:t>YSA İki sinir hücresinin birbiriyle nasıl bir korelasyon sergilediklerinin incelenmesi sonucu çıkmıştır.</a:t>
            </a:r>
          </a:p>
          <a:p>
            <a:endParaRPr lang="tr-TR" dirty="0" smtClean="0">
              <a:solidFill>
                <a:schemeClr val="tx1"/>
              </a:solidFill>
            </a:endParaRPr>
          </a:p>
          <a:p>
            <a:pPr algn="just"/>
            <a:r>
              <a:rPr lang="tr-TR" dirty="0" smtClean="0">
                <a:solidFill>
                  <a:schemeClr val="tx1"/>
                </a:solidFill>
              </a:rPr>
              <a:t>Şu an gerçek hayata kullanılan ve başarı oranı %99’lar ifade edilen bir sürü yapay sinir ağı bulunmaktadır.</a:t>
            </a:r>
            <a:endParaRPr lang="tr-TR" dirty="0">
              <a:solidFill>
                <a:schemeClr val="tx1"/>
              </a:solidFill>
            </a:endParaRPr>
          </a:p>
        </p:txBody>
      </p:sp>
    </p:spTree>
    <p:extLst>
      <p:ext uri="{BB962C8B-B14F-4D97-AF65-F5344CB8AC3E}">
        <p14:creationId xmlns:p14="http://schemas.microsoft.com/office/powerpoint/2010/main" val="3775486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1">
                    <a:lumMod val="95000"/>
                    <a:lumOff val="5000"/>
                  </a:schemeClr>
                </a:solidFill>
              </a:rPr>
              <a:t>YSA NEDİR?</a:t>
            </a:r>
            <a:endParaRPr lang="tr-TR" dirty="0">
              <a:solidFill>
                <a:schemeClr val="tx1">
                  <a:lumMod val="95000"/>
                  <a:lumOff val="5000"/>
                </a:schemeClr>
              </a:solidFill>
            </a:endParaRPr>
          </a:p>
        </p:txBody>
      </p:sp>
      <p:sp>
        <p:nvSpPr>
          <p:cNvPr id="3" name="İçerik Yer Tutucusu 2"/>
          <p:cNvSpPr>
            <a:spLocks noGrp="1"/>
          </p:cNvSpPr>
          <p:nvPr>
            <p:ph sz="quarter" idx="1"/>
          </p:nvPr>
        </p:nvSpPr>
        <p:spPr/>
        <p:txBody>
          <a:bodyPr/>
          <a:lstStyle/>
          <a:p>
            <a:pPr algn="just"/>
            <a:r>
              <a:rPr lang="tr-TR" altLang="tr-TR" sz="2000" dirty="0">
                <a:latin typeface="Calibri" panose="020F0502020204030204" pitchFamily="34" charset="0"/>
              </a:rPr>
              <a:t>Yapay sinir ağları (YSA), insan beyninin özelliklerinden olan öğrenme yolu ile yeni bilgiler türetebilme, yeni bilgiler oluşturabilme ve keşfedebilme gibi yetenekleri, herhangi bir yardım almadan otomatik olarak gerçekleştirebilmek amacı ile geliştirilen bilgisayar sistemleridir.</a:t>
            </a:r>
          </a:p>
          <a:p>
            <a:endParaRPr lang="tr-T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01008"/>
            <a:ext cx="25273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6 Düz Ok Bağlayıcısı"/>
          <p:cNvCxnSpPr/>
          <p:nvPr/>
        </p:nvCxnSpPr>
        <p:spPr>
          <a:xfrm>
            <a:off x="3275856" y="4653136"/>
            <a:ext cx="1944687" cy="1587"/>
          </a:xfrm>
          <a:prstGeom prst="straightConnector1">
            <a:avLst/>
          </a:prstGeom>
          <a:ln w="38100" cmpd="sng">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670" y="3140968"/>
            <a:ext cx="25273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718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3200" b="1" dirty="0" smtClean="0">
                <a:solidFill>
                  <a:schemeClr val="tx1">
                    <a:lumMod val="95000"/>
                    <a:lumOff val="5000"/>
                  </a:schemeClr>
                </a:solidFill>
              </a:rPr>
              <a:t>YAPAY SİNİR AĞLARININ TARİHÇESİ</a:t>
            </a:r>
            <a:endParaRPr lang="tr-TR" sz="3200" b="1" dirty="0">
              <a:solidFill>
                <a:schemeClr val="tx1">
                  <a:lumMod val="95000"/>
                  <a:lumOff val="5000"/>
                </a:schemeClr>
              </a:solidFill>
            </a:endParaRPr>
          </a:p>
        </p:txBody>
      </p:sp>
      <p:sp>
        <p:nvSpPr>
          <p:cNvPr id="2" name="İçerik Yer Tutucusu 1"/>
          <p:cNvSpPr>
            <a:spLocks noGrp="1"/>
          </p:cNvSpPr>
          <p:nvPr>
            <p:ph sz="quarter" idx="1"/>
          </p:nvPr>
        </p:nvSpPr>
        <p:spPr>
          <a:xfrm>
            <a:off x="899592" y="1988840"/>
            <a:ext cx="7408333" cy="2880320"/>
          </a:xfrm>
        </p:spPr>
        <p:txBody>
          <a:bodyPr>
            <a:normAutofit fontScale="92500"/>
          </a:bodyPr>
          <a:lstStyle/>
          <a:p>
            <a:pPr marL="0" indent="0" algn="just">
              <a:buNone/>
            </a:pPr>
            <a:r>
              <a:rPr lang="tr-TR" dirty="0" smtClean="0">
                <a:solidFill>
                  <a:schemeClr val="tx1"/>
                </a:solidFill>
              </a:rPr>
              <a:t>İlk </a:t>
            </a:r>
            <a:r>
              <a:rPr lang="tr-TR" dirty="0">
                <a:solidFill>
                  <a:schemeClr val="tx1"/>
                </a:solidFill>
              </a:rPr>
              <a:t>yapay sinir ağı modeli 1943 yılında, bir sinir hekimi </a:t>
            </a:r>
            <a:endParaRPr lang="tr-TR" dirty="0" smtClean="0">
              <a:solidFill>
                <a:schemeClr val="tx1"/>
              </a:solidFill>
            </a:endParaRPr>
          </a:p>
          <a:p>
            <a:pPr marL="0" indent="0" algn="just">
              <a:buNone/>
            </a:pPr>
            <a:r>
              <a:rPr lang="tr-TR" dirty="0" smtClean="0">
                <a:solidFill>
                  <a:schemeClr val="tx1"/>
                </a:solidFill>
              </a:rPr>
              <a:t>olan </a:t>
            </a:r>
            <a:r>
              <a:rPr lang="tr-TR" dirty="0" err="1">
                <a:solidFill>
                  <a:schemeClr val="tx1"/>
                </a:solidFill>
              </a:rPr>
              <a:t>Warren</a:t>
            </a:r>
            <a:r>
              <a:rPr lang="tr-TR" dirty="0">
                <a:solidFill>
                  <a:schemeClr val="tx1"/>
                </a:solidFill>
              </a:rPr>
              <a:t> </a:t>
            </a:r>
            <a:r>
              <a:rPr lang="tr-TR" dirty="0" err="1">
                <a:solidFill>
                  <a:schemeClr val="tx1"/>
                </a:solidFill>
              </a:rPr>
              <a:t>McCulloch</a:t>
            </a:r>
            <a:r>
              <a:rPr lang="tr-TR" dirty="0">
                <a:solidFill>
                  <a:schemeClr val="tx1"/>
                </a:solidFill>
              </a:rPr>
              <a:t> ile bir matematikçi olan </a:t>
            </a:r>
            <a:r>
              <a:rPr lang="tr-TR" dirty="0" err="1">
                <a:solidFill>
                  <a:schemeClr val="tx1"/>
                </a:solidFill>
              </a:rPr>
              <a:t>Walter</a:t>
            </a:r>
            <a:r>
              <a:rPr lang="tr-TR" dirty="0">
                <a:solidFill>
                  <a:schemeClr val="tx1"/>
                </a:solidFill>
              </a:rPr>
              <a:t> </a:t>
            </a:r>
            <a:endParaRPr lang="tr-TR" dirty="0" smtClean="0">
              <a:solidFill>
                <a:schemeClr val="tx1"/>
              </a:solidFill>
            </a:endParaRPr>
          </a:p>
          <a:p>
            <a:pPr marL="0" indent="0" algn="just">
              <a:buNone/>
            </a:pPr>
            <a:r>
              <a:rPr lang="tr-TR" dirty="0" err="1" smtClean="0">
                <a:solidFill>
                  <a:schemeClr val="tx1"/>
                </a:solidFill>
              </a:rPr>
              <a:t>Pitts</a:t>
            </a:r>
            <a:r>
              <a:rPr lang="tr-TR" dirty="0" smtClean="0">
                <a:solidFill>
                  <a:schemeClr val="tx1"/>
                </a:solidFill>
              </a:rPr>
              <a:t> </a:t>
            </a:r>
            <a:r>
              <a:rPr lang="tr-TR" dirty="0">
                <a:solidFill>
                  <a:schemeClr val="tx1"/>
                </a:solidFill>
              </a:rPr>
              <a:t>tarafından gerçekleştirilmiştir. </a:t>
            </a:r>
            <a:r>
              <a:rPr lang="tr-TR" dirty="0" err="1">
                <a:solidFill>
                  <a:schemeClr val="tx1"/>
                </a:solidFill>
              </a:rPr>
              <a:t>McCulloch</a:t>
            </a:r>
            <a:r>
              <a:rPr lang="tr-TR" dirty="0">
                <a:solidFill>
                  <a:schemeClr val="tx1"/>
                </a:solidFill>
              </a:rPr>
              <a:t> ve </a:t>
            </a:r>
            <a:r>
              <a:rPr lang="tr-TR" dirty="0" err="1" smtClean="0">
                <a:solidFill>
                  <a:schemeClr val="tx1"/>
                </a:solidFill>
              </a:rPr>
              <a:t>Pitts</a:t>
            </a:r>
            <a:r>
              <a:rPr lang="tr-TR" dirty="0" smtClean="0">
                <a:solidFill>
                  <a:schemeClr val="tx1"/>
                </a:solidFill>
              </a:rPr>
              <a:t>, insan </a:t>
            </a:r>
            <a:r>
              <a:rPr lang="tr-TR" dirty="0">
                <a:solidFill>
                  <a:schemeClr val="tx1"/>
                </a:solidFill>
              </a:rPr>
              <a:t>beyninin hesaplama yeteneğinden esinlenerek, </a:t>
            </a:r>
            <a:r>
              <a:rPr lang="tr-TR" dirty="0" smtClean="0">
                <a:solidFill>
                  <a:schemeClr val="tx1"/>
                </a:solidFill>
              </a:rPr>
              <a:t>elektrik </a:t>
            </a:r>
            <a:r>
              <a:rPr lang="tr-TR" dirty="0">
                <a:solidFill>
                  <a:schemeClr val="tx1"/>
                </a:solidFill>
              </a:rPr>
              <a:t>devreleriyle basit bir sinir ağı modellemişlerdir.</a:t>
            </a:r>
            <a:br>
              <a:rPr lang="tr-TR" dirty="0">
                <a:solidFill>
                  <a:schemeClr val="tx1"/>
                </a:solidFill>
              </a:rPr>
            </a:br>
            <a:endParaRPr lang="tr-TR" dirty="0">
              <a:solidFill>
                <a:schemeClr val="tx1"/>
              </a:solidFill>
            </a:endParaRPr>
          </a:p>
        </p:txBody>
      </p:sp>
    </p:spTree>
    <p:extLst>
      <p:ext uri="{BB962C8B-B14F-4D97-AF65-F5344CB8AC3E}">
        <p14:creationId xmlns:p14="http://schemas.microsoft.com/office/powerpoint/2010/main" val="1011232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620688"/>
            <a:ext cx="7467600" cy="1008112"/>
          </a:xfrm>
        </p:spPr>
        <p:txBody>
          <a:bodyPr>
            <a:normAutofit/>
          </a:bodyPr>
          <a:lstStyle/>
          <a:p>
            <a:r>
              <a:rPr lang="tr-TR" dirty="0" smtClean="0">
                <a:solidFill>
                  <a:schemeClr val="tx1">
                    <a:lumMod val="95000"/>
                    <a:lumOff val="5000"/>
                  </a:schemeClr>
                </a:solidFill>
              </a:rPr>
              <a:t>YSA’NIN ÖZELLİKLERİ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sz="quarter" idx="1"/>
          </p:nvPr>
        </p:nvSpPr>
        <p:spPr>
          <a:xfrm>
            <a:off x="457200" y="1600200"/>
            <a:ext cx="7467600" cy="3052936"/>
          </a:xfrm>
        </p:spPr>
        <p:txBody>
          <a:bodyPr/>
          <a:lstStyle/>
          <a:p>
            <a:r>
              <a:rPr lang="tr-TR" dirty="0" smtClean="0">
                <a:latin typeface="Calibri" panose="020F0502020204030204" pitchFamily="34" charset="0"/>
              </a:rPr>
              <a:t>Doğrusal Olmama</a:t>
            </a:r>
          </a:p>
          <a:p>
            <a:r>
              <a:rPr lang="tr-TR" dirty="0" smtClean="0">
                <a:latin typeface="Calibri" panose="020F0502020204030204" pitchFamily="34" charset="0"/>
              </a:rPr>
              <a:t>Öğrenme</a:t>
            </a:r>
          </a:p>
          <a:p>
            <a:r>
              <a:rPr lang="tr-TR" dirty="0" smtClean="0">
                <a:latin typeface="Calibri" panose="020F0502020204030204" pitchFamily="34" charset="0"/>
              </a:rPr>
              <a:t>Genelleme</a:t>
            </a:r>
          </a:p>
          <a:p>
            <a:r>
              <a:rPr lang="tr-TR" dirty="0" smtClean="0">
                <a:latin typeface="Calibri" panose="020F0502020204030204" pitchFamily="34" charset="0"/>
              </a:rPr>
              <a:t>Uygulanabilirlik</a:t>
            </a:r>
          </a:p>
          <a:p>
            <a:r>
              <a:rPr lang="tr-TR" dirty="0" smtClean="0">
                <a:latin typeface="Calibri" panose="020F0502020204030204" pitchFamily="34" charset="0"/>
              </a:rPr>
              <a:t>Hata Toleransı</a:t>
            </a:r>
          </a:p>
          <a:p>
            <a:r>
              <a:rPr lang="tr-TR" dirty="0" smtClean="0">
                <a:latin typeface="Calibri" panose="020F0502020204030204" pitchFamily="34" charset="0"/>
              </a:rPr>
              <a:t>Analiz ve Tasarım Kolaylığı</a:t>
            </a:r>
            <a:endParaRPr lang="tr-TR" dirty="0">
              <a:latin typeface="Calibri" panose="020F0502020204030204" pitchFamily="34" charset="0"/>
            </a:endParaRPr>
          </a:p>
        </p:txBody>
      </p:sp>
    </p:spTree>
    <p:extLst>
      <p:ext uri="{BB962C8B-B14F-4D97-AF65-F5344CB8AC3E}">
        <p14:creationId xmlns:p14="http://schemas.microsoft.com/office/powerpoint/2010/main" val="13547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1">
                    <a:lumMod val="95000"/>
                    <a:lumOff val="5000"/>
                  </a:schemeClr>
                </a:solidFill>
              </a:rPr>
              <a:t>YSA’NIN KULLANIM ALANLARI </a:t>
            </a:r>
            <a:endParaRPr lang="tr-TR" dirty="0">
              <a:solidFill>
                <a:schemeClr val="tx1">
                  <a:lumMod val="95000"/>
                  <a:lumOff val="5000"/>
                </a:schemeClr>
              </a:solidFill>
            </a:endParaRPr>
          </a:p>
        </p:txBody>
      </p:sp>
      <p:sp>
        <p:nvSpPr>
          <p:cNvPr id="3" name="İçerik Yer Tutucusu 2"/>
          <p:cNvSpPr>
            <a:spLocks noGrp="1"/>
          </p:cNvSpPr>
          <p:nvPr>
            <p:ph sz="quarter" idx="2"/>
          </p:nvPr>
        </p:nvSpPr>
        <p:spPr>
          <a:xfrm>
            <a:off x="395536" y="1844824"/>
            <a:ext cx="3657600" cy="3886200"/>
          </a:xfrm>
        </p:spPr>
        <p:txBody>
          <a:bodyPr>
            <a:normAutofit/>
          </a:bodyPr>
          <a:lstStyle/>
          <a:p>
            <a:r>
              <a:rPr lang="tr-TR" dirty="0" smtClean="0">
                <a:latin typeface="Calibri" panose="020F0502020204030204" pitchFamily="34" charset="0"/>
              </a:rPr>
              <a:t>Uzay</a:t>
            </a:r>
          </a:p>
          <a:p>
            <a:r>
              <a:rPr lang="tr-TR" dirty="0" smtClean="0">
                <a:latin typeface="Calibri" panose="020F0502020204030204" pitchFamily="34" charset="0"/>
              </a:rPr>
              <a:t>Otomotiv</a:t>
            </a:r>
          </a:p>
          <a:p>
            <a:r>
              <a:rPr lang="tr-TR" dirty="0" smtClean="0">
                <a:latin typeface="Calibri" panose="020F0502020204030204" pitchFamily="34" charset="0"/>
              </a:rPr>
              <a:t>Bankacılık</a:t>
            </a:r>
          </a:p>
          <a:p>
            <a:r>
              <a:rPr lang="tr-TR" dirty="0" smtClean="0">
                <a:latin typeface="Calibri" panose="020F0502020204030204" pitchFamily="34" charset="0"/>
              </a:rPr>
              <a:t>Savunma</a:t>
            </a:r>
          </a:p>
          <a:p>
            <a:r>
              <a:rPr lang="tr-TR" dirty="0" smtClean="0">
                <a:latin typeface="Calibri" panose="020F0502020204030204" pitchFamily="34" charset="0"/>
              </a:rPr>
              <a:t>Elektronik</a:t>
            </a:r>
          </a:p>
          <a:p>
            <a:r>
              <a:rPr lang="tr-TR" dirty="0" smtClean="0">
                <a:latin typeface="Calibri" panose="020F0502020204030204" pitchFamily="34" charset="0"/>
              </a:rPr>
              <a:t>Eğlence</a:t>
            </a:r>
          </a:p>
          <a:p>
            <a:r>
              <a:rPr lang="tr-TR" dirty="0" smtClean="0">
                <a:latin typeface="Calibri" panose="020F0502020204030204" pitchFamily="34" charset="0"/>
              </a:rPr>
              <a:t>Finans</a:t>
            </a:r>
            <a:endParaRPr lang="tr-TR" dirty="0">
              <a:latin typeface="Calibri" panose="020F0502020204030204" pitchFamily="34" charset="0"/>
            </a:endParaRPr>
          </a:p>
          <a:p>
            <a:r>
              <a:rPr lang="tr-TR" dirty="0">
                <a:latin typeface="Calibri" panose="020F0502020204030204" pitchFamily="34" charset="0"/>
              </a:rPr>
              <a:t>Güvenlik</a:t>
            </a:r>
          </a:p>
          <a:p>
            <a:endParaRPr lang="tr-TR" dirty="0"/>
          </a:p>
        </p:txBody>
      </p:sp>
      <p:sp>
        <p:nvSpPr>
          <p:cNvPr id="4" name="İçerik Yer Tutucusu 3"/>
          <p:cNvSpPr>
            <a:spLocks noGrp="1"/>
          </p:cNvSpPr>
          <p:nvPr>
            <p:ph sz="quarter" idx="4"/>
          </p:nvPr>
        </p:nvSpPr>
        <p:spPr>
          <a:xfrm>
            <a:off x="3707904" y="1844824"/>
            <a:ext cx="3657600" cy="3886200"/>
          </a:xfrm>
        </p:spPr>
        <p:txBody>
          <a:bodyPr/>
          <a:lstStyle/>
          <a:p>
            <a:r>
              <a:rPr lang="tr-TR" dirty="0" smtClean="0">
                <a:latin typeface="Calibri" panose="020F0502020204030204" pitchFamily="34" charset="0"/>
              </a:rPr>
              <a:t>Sigortacılık</a:t>
            </a:r>
          </a:p>
          <a:p>
            <a:r>
              <a:rPr lang="tr-TR" dirty="0" smtClean="0">
                <a:latin typeface="Calibri" panose="020F0502020204030204" pitchFamily="34" charset="0"/>
              </a:rPr>
              <a:t>Üretim</a:t>
            </a:r>
          </a:p>
          <a:p>
            <a:r>
              <a:rPr lang="tr-TR" dirty="0" smtClean="0">
                <a:latin typeface="Calibri" panose="020F0502020204030204" pitchFamily="34" charset="0"/>
              </a:rPr>
              <a:t>Sağlık</a:t>
            </a:r>
          </a:p>
          <a:p>
            <a:r>
              <a:rPr lang="tr-TR" dirty="0" smtClean="0">
                <a:latin typeface="Calibri" panose="020F0502020204030204" pitchFamily="34" charset="0"/>
              </a:rPr>
              <a:t>Petro kimya</a:t>
            </a:r>
          </a:p>
          <a:p>
            <a:r>
              <a:rPr lang="tr-TR" dirty="0" smtClean="0">
                <a:latin typeface="Calibri" panose="020F0502020204030204" pitchFamily="34" charset="0"/>
              </a:rPr>
              <a:t>Robotik</a:t>
            </a:r>
          </a:p>
          <a:p>
            <a:r>
              <a:rPr lang="tr-TR" dirty="0" smtClean="0">
                <a:latin typeface="Calibri" panose="020F0502020204030204" pitchFamily="34" charset="0"/>
              </a:rPr>
              <a:t>Dil</a:t>
            </a:r>
          </a:p>
          <a:p>
            <a:r>
              <a:rPr lang="tr-TR" dirty="0" smtClean="0">
                <a:latin typeface="Calibri" panose="020F0502020204030204" pitchFamily="34" charset="0"/>
              </a:rPr>
              <a:t>Telekomünikasyon</a:t>
            </a:r>
            <a:endParaRPr lang="tr-TR" dirty="0">
              <a:latin typeface="Calibri" panose="020F0502020204030204" pitchFamily="34" charset="0"/>
            </a:endParaRPr>
          </a:p>
        </p:txBody>
      </p:sp>
    </p:spTree>
    <p:extLst>
      <p:ext uri="{BB962C8B-B14F-4D97-AF65-F5344CB8AC3E}">
        <p14:creationId xmlns:p14="http://schemas.microsoft.com/office/powerpoint/2010/main" val="3840851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1"/>
                </a:solidFill>
              </a:rPr>
              <a:t>   YSA’NIN KATMALARI</a:t>
            </a:r>
            <a:endParaRPr lang="tr-TR" dirty="0">
              <a:solidFill>
                <a:schemeClr val="tx1"/>
              </a:solidFill>
            </a:endParaRPr>
          </a:p>
        </p:txBody>
      </p:sp>
      <p:sp>
        <p:nvSpPr>
          <p:cNvPr id="3" name="İçerik Yer Tutucusu 2"/>
          <p:cNvSpPr>
            <a:spLocks noGrp="1"/>
          </p:cNvSpPr>
          <p:nvPr>
            <p:ph sz="quarter" idx="2"/>
          </p:nvPr>
        </p:nvSpPr>
        <p:spPr>
          <a:xfrm>
            <a:off x="457200" y="1916832"/>
            <a:ext cx="3657600" cy="3744416"/>
          </a:xfrm>
        </p:spPr>
        <p:txBody>
          <a:bodyPr>
            <a:normAutofit lnSpcReduction="10000"/>
          </a:bodyPr>
          <a:lstStyle/>
          <a:p>
            <a:pPr algn="just"/>
            <a:r>
              <a:rPr lang="tr-TR" dirty="0"/>
              <a:t> </a:t>
            </a:r>
            <a:r>
              <a:rPr lang="tr-TR" dirty="0">
                <a:solidFill>
                  <a:srgbClr val="FF0000"/>
                </a:solidFill>
                <a:latin typeface="Calibri" panose="020F0502020204030204" pitchFamily="34" charset="0"/>
              </a:rPr>
              <a:t>Giriş Katmanı</a:t>
            </a:r>
            <a:r>
              <a:rPr lang="tr-TR" dirty="0">
                <a:latin typeface="Calibri" panose="020F0502020204030204" pitchFamily="34" charset="0"/>
              </a:rPr>
              <a:t>, Yapay sinir ağına dış dünyadan girdilerin geldiği katmandır. Bu katmanda dış dünyadan gelecek giriş sayısı kadar nöron bulunmasına rağmen genelde girdiler herhangi bir işleme uğramadan alt katmanlara iletilmektedir</a:t>
            </a:r>
          </a:p>
          <a:p>
            <a:pPr algn="just"/>
            <a:endParaRPr lang="tr-TR" dirty="0"/>
          </a:p>
        </p:txBody>
      </p:sp>
      <p:sp>
        <p:nvSpPr>
          <p:cNvPr id="4" name="İçerik Yer Tutucusu 3"/>
          <p:cNvSpPr>
            <a:spLocks noGrp="1"/>
          </p:cNvSpPr>
          <p:nvPr>
            <p:ph sz="quarter" idx="4"/>
          </p:nvPr>
        </p:nvSpPr>
        <p:spPr>
          <a:xfrm>
            <a:off x="4371975" y="1988840"/>
            <a:ext cx="3657600" cy="3816424"/>
          </a:xfrm>
        </p:spPr>
        <p:txBody>
          <a:bodyPr>
            <a:normAutofit fontScale="92500" lnSpcReduction="20000"/>
          </a:bodyPr>
          <a:lstStyle/>
          <a:p>
            <a:pPr lvl="2" algn="just"/>
            <a:r>
              <a:rPr lang="tr-TR" sz="2200" b="1" dirty="0">
                <a:solidFill>
                  <a:srgbClr val="FF0000"/>
                </a:solidFill>
                <a:latin typeface="Calibri" panose="020F0502020204030204" pitchFamily="34" charset="0"/>
              </a:rPr>
              <a:t>Gizli Katman</a:t>
            </a:r>
            <a:r>
              <a:rPr lang="tr-TR" sz="2200" b="1" dirty="0">
                <a:latin typeface="Calibri" panose="020F0502020204030204" pitchFamily="34" charset="0"/>
              </a:rPr>
              <a:t>, Giriş katmanından çıkan bilgiler bu katmana gelir. Ara katmanların ve bu katmanlardaki nöronların sayısının artması hesaplama karmaşıklığını ve süresini arttırmasına rağmen yapay sinir ağının daha karmaşık problemlerin çözümünde de kullanılabilmesini sağlar. </a:t>
            </a:r>
          </a:p>
          <a:p>
            <a:endParaRPr lang="tr-TR" dirty="0"/>
          </a:p>
        </p:txBody>
      </p:sp>
    </p:spTree>
    <p:extLst>
      <p:ext uri="{BB962C8B-B14F-4D97-AF65-F5344CB8AC3E}">
        <p14:creationId xmlns:p14="http://schemas.microsoft.com/office/powerpoint/2010/main" val="42785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000" dirty="0">
                <a:solidFill>
                  <a:srgbClr val="FF0000"/>
                </a:solidFill>
                <a:latin typeface="Calibri" panose="020F0502020204030204" pitchFamily="34" charset="0"/>
              </a:rPr>
              <a:t>Çıkış Katmanı</a:t>
            </a:r>
            <a:r>
              <a:rPr lang="tr-TR" sz="2000" dirty="0">
                <a:latin typeface="Calibri" panose="020F0502020204030204" pitchFamily="34" charset="0"/>
              </a:rPr>
              <a:t>, Ara katmanlardan gelen bilgileri işleyerek ağın girdi katmanından gelen verilere karşılık olan çıktıları üreten katmandır. Bu katmanda üretilen çıktılar dış dünyaya gönderilir. Geri beslemeli ağlarda bu katmanda üretilen çıktı kullanılarak ağın yeni ağırlık değerleri hesaplanır.</a:t>
            </a:r>
          </a:p>
        </p:txBody>
      </p:sp>
      <p:graphicFrame>
        <p:nvGraphicFramePr>
          <p:cNvPr id="5" name="İçerik Yer Tutucusu 4"/>
          <p:cNvGraphicFramePr>
            <a:graphicFrameLocks noGrp="1" noChangeAspect="1"/>
          </p:cNvGraphicFramePr>
          <p:nvPr>
            <p:ph sz="quarter" idx="2"/>
            <p:extLst>
              <p:ext uri="{D42A27DB-BD31-4B8C-83A1-F6EECF244321}">
                <p14:modId xmlns:p14="http://schemas.microsoft.com/office/powerpoint/2010/main" val="1307165536"/>
              </p:ext>
            </p:extLst>
          </p:nvPr>
        </p:nvGraphicFramePr>
        <p:xfrm>
          <a:off x="4139952" y="1412776"/>
          <a:ext cx="3788023" cy="3888432"/>
        </p:xfrm>
        <a:graphic>
          <a:graphicData uri="http://schemas.openxmlformats.org/presentationml/2006/ole">
            <mc:AlternateContent xmlns:mc="http://schemas.openxmlformats.org/markup-compatibility/2006">
              <mc:Choice xmlns:v="urn:schemas-microsoft-com:vml" Requires="v">
                <p:oleObj spid="_x0000_s1050" name="Bit Eşlem Resmi" r:id="rId3" imgW="6466667" imgH="4552381" progId="Paint.Picture">
                  <p:embed/>
                </p:oleObj>
              </mc:Choice>
              <mc:Fallback>
                <p:oleObj name="Bit Eşlem Resmi" r:id="rId3" imgW="6466667" imgH="4552381"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1412776"/>
                        <a:ext cx="3788023" cy="388843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97769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204</TotalTime>
  <Words>440</Words>
  <Application>Microsoft Office PowerPoint</Application>
  <PresentationFormat>Ekran Gösterisi (4:3)</PresentationFormat>
  <Paragraphs>57</Paragraphs>
  <Slides>15</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15</vt:i4>
      </vt:variant>
    </vt:vector>
  </HeadingPairs>
  <TitlesOfParts>
    <vt:vector size="17" baseType="lpstr">
      <vt:lpstr>Cumba</vt:lpstr>
      <vt:lpstr>Bit Eşlem Resmi</vt:lpstr>
      <vt:lpstr>BANDIRMA 17 EYLÜL ÜNİVERSİTESİ İKTİSADİ VE İDARİ BİLİMLER FAKÜLTESİ  EKONOMETRİ YÜKSEK LİSANS  UYGULAMALI YÖNEYLEM ARAŞTIRMASI YAPAY SİNİR AĞLARI   EBRU KORKMAZ </vt:lpstr>
      <vt:lpstr>Sunum planı </vt:lpstr>
      <vt:lpstr>     GİRİŞ </vt:lpstr>
      <vt:lpstr>YSA NEDİR?</vt:lpstr>
      <vt:lpstr>YAPAY SİNİR AĞLARININ TARİHÇESİ</vt:lpstr>
      <vt:lpstr>YSA’NIN ÖZELLİKLERİ </vt:lpstr>
      <vt:lpstr>YSA’NIN KULLANIM ALANLARI </vt:lpstr>
      <vt:lpstr>   YSA’NIN KATMALARI</vt:lpstr>
      <vt:lpstr>PowerPoint Sunusu</vt:lpstr>
      <vt:lpstr>Yapılarına Göre Yapay Sinir Ağları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BANDIRMA 17 EYLÜL ÜNİVERSİTESİ İKTİSADİ VE İDARİ BİLİMLER FAKÜLTESİ</dc:title>
  <dc:creator>EBRU</dc:creator>
  <cp:lastModifiedBy>EBRU</cp:lastModifiedBy>
  <cp:revision>23</cp:revision>
  <dcterms:created xsi:type="dcterms:W3CDTF">2018-11-23T19:54:10Z</dcterms:created>
  <dcterms:modified xsi:type="dcterms:W3CDTF">2018-12-23T19:27:21Z</dcterms:modified>
</cp:coreProperties>
</file>