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4" r:id="rId7"/>
    <p:sldId id="261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monstrations.wolfram.com/" TargetMode="External"/><Relationship Id="rId2" Type="http://schemas.openxmlformats.org/officeDocument/2006/relationships/hyperlink" Target="https://reference.wolfram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olfram.com/books/profile.cgi?id=6365" TargetMode="External"/><Relationship Id="rId4" Type="http://schemas.openxmlformats.org/officeDocument/2006/relationships/hyperlink" Target="https://www.wolfram.com/wolfram-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Mathematica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Wolfram Mathematica güçlü bir matematiksel hesaplama yazılımıdır.</a:t>
            </a:r>
          </a:p>
          <a:p>
            <a:r>
              <a:t>• Sembolik + sayısal hesaplama birlikte yapılır.</a:t>
            </a:r>
          </a:p>
          <a:p>
            <a:r>
              <a:t>• Sayısal analiz, türev, integral ve grafik için idealdir.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Sayısal Analiz İçin Avantajlar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Hızlı</a:t>
            </a:r>
            <a:r>
              <a:rPr dirty="0"/>
              <a:t> </a:t>
            </a:r>
            <a:r>
              <a:rPr dirty="0" err="1"/>
              <a:t>deneme-yanılma</a:t>
            </a:r>
            <a:endParaRPr dirty="0"/>
          </a:p>
          <a:p>
            <a:r>
              <a:rPr dirty="0"/>
              <a:t>• Hata </a:t>
            </a:r>
            <a:r>
              <a:rPr dirty="0" err="1"/>
              <a:t>kontrolü</a:t>
            </a:r>
            <a:endParaRPr dirty="0"/>
          </a:p>
          <a:p>
            <a:r>
              <a:rPr dirty="0"/>
              <a:t>• </a:t>
            </a:r>
            <a:r>
              <a:rPr dirty="0" err="1"/>
              <a:t>Grafik</a:t>
            </a:r>
            <a:r>
              <a:rPr dirty="0"/>
              <a:t> </a:t>
            </a:r>
            <a:r>
              <a:rPr dirty="0" err="1"/>
              <a:t>destekli</a:t>
            </a:r>
            <a:r>
              <a:rPr dirty="0"/>
              <a:t> </a:t>
            </a:r>
            <a:r>
              <a:rPr dirty="0" err="1"/>
              <a:t>öğrenme</a:t>
            </a:r>
            <a:endParaRPr dirty="0"/>
          </a:p>
          <a:p>
            <a:r>
              <a:rPr dirty="0"/>
              <a:t>• </a:t>
            </a:r>
            <a:r>
              <a:rPr dirty="0" err="1"/>
              <a:t>Teoriyi</a:t>
            </a:r>
            <a:r>
              <a:rPr dirty="0"/>
              <a:t> </a:t>
            </a:r>
            <a:r>
              <a:rPr dirty="0" err="1"/>
              <a:t>pratiğe</a:t>
            </a:r>
            <a:r>
              <a:rPr dirty="0"/>
              <a:t> </a:t>
            </a:r>
            <a:r>
              <a:rPr dirty="0" err="1"/>
              <a:t>bağlar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</a:t>
            </a:r>
            <a:r>
              <a:rPr dirty="0"/>
              <a:t> – Örnek </a:t>
            </a:r>
            <a:r>
              <a:rPr dirty="0" err="1"/>
              <a:t>Kod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Örnek Mathematica </a:t>
            </a:r>
            <a:r>
              <a:rPr dirty="0" err="1"/>
              <a:t>kodu</a:t>
            </a:r>
            <a:r>
              <a:rPr dirty="0"/>
              <a:t>:</a:t>
            </a:r>
          </a:p>
          <a:p>
            <a:endParaRPr dirty="0"/>
          </a:p>
          <a:p>
            <a:r>
              <a:rPr dirty="0"/>
              <a:t>f[x_] := x^3 Sin[x]</a:t>
            </a:r>
          </a:p>
          <a:p>
            <a:r>
              <a:rPr lang="tr-TR" dirty="0" err="1"/>
              <a:t>Plot</a:t>
            </a:r>
            <a:r>
              <a:rPr lang="tr-TR" dirty="0"/>
              <a:t>[f[x], {x, -10, 10}]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dirty="0"/>
          </a:p>
          <a:p>
            <a:r>
              <a:rPr dirty="0"/>
              <a:t>• Tek </a:t>
            </a:r>
            <a:r>
              <a:rPr dirty="0" err="1"/>
              <a:t>satırla</a:t>
            </a:r>
            <a:r>
              <a:rPr dirty="0"/>
              <a:t> </a:t>
            </a:r>
            <a:r>
              <a:rPr dirty="0" err="1"/>
              <a:t>yüksek</a:t>
            </a:r>
            <a:r>
              <a:rPr dirty="0"/>
              <a:t> </a:t>
            </a:r>
            <a:r>
              <a:rPr dirty="0" err="1"/>
              <a:t>doğruluk</a:t>
            </a:r>
            <a:endParaRPr dirty="0"/>
          </a:p>
        </p:txBody>
      </p:sp>
      <p:pic>
        <p:nvPicPr>
          <p:cNvPr id="8" name="Resim 7" descr="diyagram, çizgi, öykü gelişim çizgisi; kumpas; grafiğini çıkarma, eğim, bayır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22D3CCA-56B0-22CE-63AC-842E28212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224" y="2803272"/>
            <a:ext cx="3809852" cy="19669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Türev – Görsel Yorum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f(x) ve f'(x) aynı grafikte çizilebilir</a:t>
            </a:r>
          </a:p>
          <a:p>
            <a:r>
              <a:t>• Artan-azalan bölgeler kolayca görülür</a:t>
            </a:r>
          </a:p>
          <a:p>
            <a:r>
              <a:t>• Sayısal analizde grafik yorum çok önemlidir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İntegral Alma – Örnek Kod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dirty="0"/>
              <a:t>Örnek Mathematica </a:t>
            </a:r>
            <a:r>
              <a:rPr dirty="0" err="1"/>
              <a:t>kodu</a:t>
            </a:r>
            <a:r>
              <a:rPr dirty="0"/>
              <a:t>:</a:t>
            </a:r>
          </a:p>
          <a:p>
            <a:r>
              <a:rPr lang="tr-TR" dirty="0" err="1"/>
              <a:t>Integrate</a:t>
            </a:r>
            <a:r>
              <a:rPr lang="tr-TR" dirty="0"/>
              <a:t>[1/(x^3 + 1), {x, 0, 1}]</a:t>
            </a:r>
            <a:endParaRPr dirty="0"/>
          </a:p>
          <a:p>
            <a:r>
              <a:rPr lang="tr-TR" dirty="0" err="1"/>
              <a:t>Plot</a:t>
            </a:r>
            <a:r>
              <a:rPr lang="tr-TR" dirty="0"/>
              <a:t>[1/(x^3 + 1), {x, 0, 1}, </a:t>
            </a:r>
            <a:r>
              <a:rPr lang="tr-TR" dirty="0" err="1"/>
              <a:t>Filling</a:t>
            </a:r>
            <a:r>
              <a:rPr lang="tr-TR" dirty="0"/>
              <a:t> -&gt; </a:t>
            </a:r>
            <a:r>
              <a:rPr lang="tr-TR" dirty="0" err="1"/>
              <a:t>Axis</a:t>
            </a:r>
            <a:r>
              <a:rPr lang="tr-TR" dirty="0"/>
              <a:t>]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Analitik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sayısal</a:t>
            </a:r>
            <a:r>
              <a:rPr dirty="0"/>
              <a:t> </a:t>
            </a:r>
            <a:r>
              <a:rPr dirty="0" err="1"/>
              <a:t>çözüm</a:t>
            </a:r>
            <a:r>
              <a:rPr dirty="0"/>
              <a:t> </a:t>
            </a:r>
            <a:r>
              <a:rPr dirty="0" err="1"/>
              <a:t>karşılaştırılabilir</a:t>
            </a:r>
            <a:endParaRPr dirty="0"/>
          </a:p>
        </p:txBody>
      </p:sp>
      <p:pic>
        <p:nvPicPr>
          <p:cNvPr id="8" name="Resim 7" descr="diyagram, öykü gelişim çizgisi; kumpas; grafiğini çıkarma, çizgi, eğim, bayır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6CDDF45-EA8E-857D-6D0B-2ECCC432A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580" y="3184451"/>
            <a:ext cx="5906239" cy="27976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B0F06E-EA47-1FD0-E28B-2F8EC8F2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Örnek-2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2AF753-0CD9-FDA4-CAA0-98E69A8E9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Integrate</a:t>
            </a:r>
            <a:r>
              <a:rPr lang="tr-TR" dirty="0"/>
              <a:t>[1/(x^3 + 1), {x, 0, 1}]</a:t>
            </a:r>
          </a:p>
          <a:p>
            <a:r>
              <a:rPr lang="tr-TR" dirty="0" err="1"/>
              <a:t>Plot</a:t>
            </a:r>
            <a:r>
              <a:rPr lang="tr-TR" dirty="0"/>
              <a:t>[1/(x^2 + 2), {x, 0, 2}, </a:t>
            </a:r>
            <a:r>
              <a:rPr lang="tr-TR" dirty="0" err="1"/>
              <a:t>Filling</a:t>
            </a:r>
            <a:r>
              <a:rPr lang="tr-TR" dirty="0"/>
              <a:t> -&gt; </a:t>
            </a:r>
            <a:r>
              <a:rPr lang="tr-TR" dirty="0" err="1"/>
              <a:t>Axis</a:t>
            </a:r>
            <a:r>
              <a:rPr lang="tr-TR" dirty="0"/>
              <a:t>]</a:t>
            </a:r>
          </a:p>
        </p:txBody>
      </p:sp>
      <p:pic>
        <p:nvPicPr>
          <p:cNvPr id="7" name="Resim 6" descr="öykü gelişim çizgisi; kumpas; grafiğini çıkarma, diyagram, çizgi, eğim, bayır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1A057CD-7FAA-DED5-F1B0-2905DCB5DA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0" y="3860800"/>
            <a:ext cx="6654800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39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Parametre Değişimi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Örnek </a:t>
            </a:r>
            <a:r>
              <a:rPr dirty="0" err="1"/>
              <a:t>fikir</a:t>
            </a:r>
            <a:r>
              <a:rPr dirty="0"/>
              <a:t>:</a:t>
            </a:r>
          </a:p>
          <a:p>
            <a:r>
              <a:rPr dirty="0"/>
              <a:t>f[x_, a_] := a x^2</a:t>
            </a:r>
          </a:p>
          <a:p>
            <a:endParaRPr dirty="0"/>
          </a:p>
          <a:p>
            <a:r>
              <a:rPr dirty="0"/>
              <a:t>• a </a:t>
            </a:r>
            <a:r>
              <a:rPr dirty="0" err="1"/>
              <a:t>parametresi</a:t>
            </a:r>
            <a:r>
              <a:rPr dirty="0"/>
              <a:t> </a:t>
            </a:r>
            <a:r>
              <a:rPr dirty="0" err="1"/>
              <a:t>değiştikçe</a:t>
            </a:r>
            <a:r>
              <a:rPr dirty="0"/>
              <a:t> </a:t>
            </a:r>
            <a:r>
              <a:rPr dirty="0" err="1"/>
              <a:t>grafik</a:t>
            </a:r>
            <a:r>
              <a:rPr dirty="0"/>
              <a:t> </a:t>
            </a:r>
            <a:r>
              <a:rPr dirty="0" err="1"/>
              <a:t>değişir</a:t>
            </a:r>
            <a:endParaRPr dirty="0"/>
          </a:p>
          <a:p>
            <a:r>
              <a:rPr dirty="0"/>
              <a:t>• </a:t>
            </a:r>
            <a:r>
              <a:rPr dirty="0" err="1"/>
              <a:t>Sayısal</a:t>
            </a:r>
            <a:r>
              <a:rPr dirty="0"/>
              <a:t> </a:t>
            </a:r>
            <a:r>
              <a:rPr dirty="0" err="1"/>
              <a:t>analizde</a:t>
            </a:r>
            <a:r>
              <a:rPr dirty="0"/>
              <a:t> </a:t>
            </a:r>
            <a:r>
              <a:rPr dirty="0" err="1"/>
              <a:t>hassasiyet</a:t>
            </a:r>
            <a:r>
              <a:rPr dirty="0"/>
              <a:t> </a:t>
            </a:r>
            <a:r>
              <a:rPr dirty="0" err="1"/>
              <a:t>incelemesi</a:t>
            </a:r>
            <a:r>
              <a:rPr dirty="0"/>
              <a:t> </a:t>
            </a:r>
            <a:r>
              <a:rPr dirty="0" err="1"/>
              <a:t>yapılır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Daha Fazlası İçin Kaynaklar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hlinkClick r:id="rId2"/>
              </a:rPr>
              <a:t>• Wolfram Documentation Center</a:t>
            </a:r>
            <a:endParaRPr dirty="0"/>
          </a:p>
          <a:p>
            <a:r>
              <a:rPr dirty="0">
                <a:hlinkClick r:id="rId3"/>
              </a:rPr>
              <a:t>• Wolfram Demonstrations Project</a:t>
            </a:r>
            <a:endParaRPr dirty="0"/>
          </a:p>
          <a:p>
            <a:r>
              <a:rPr dirty="0">
                <a:hlinkClick r:id="rId4"/>
              </a:rPr>
              <a:t>• Wolfram U</a:t>
            </a:r>
            <a:endParaRPr dirty="0"/>
          </a:p>
          <a:p>
            <a:r>
              <a:rPr dirty="0">
                <a:hlinkClick r:id="rId5"/>
              </a:rPr>
              <a:t>• Numerical Mathematics with Mathematica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EDBB85-D5D5-DC3A-CDA6-2EE6FE4C8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HAZIRLAYANLAR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C914A1-16B2-E9B4-B3D0-8458027FC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ÖMER FARUK BAKIRCI	</a:t>
            </a:r>
          </a:p>
          <a:p>
            <a:r>
              <a:rPr lang="tr-TR" dirty="0"/>
              <a:t>2211502042</a:t>
            </a:r>
          </a:p>
          <a:p>
            <a:r>
              <a:rPr lang="tr-TR" dirty="0"/>
              <a:t>DENİZ DURSUN</a:t>
            </a:r>
          </a:p>
          <a:p>
            <a:r>
              <a:rPr lang="tr-TR" dirty="0"/>
              <a:t>2111502039</a:t>
            </a:r>
          </a:p>
        </p:txBody>
      </p:sp>
    </p:spTree>
    <p:extLst>
      <p:ext uri="{BB962C8B-B14F-4D97-AF65-F5344CB8AC3E}">
        <p14:creationId xmlns:p14="http://schemas.microsoft.com/office/powerpoint/2010/main" val="1170540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267</Words>
  <Application>Microsoft Macintosh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Mathematica Nedir?</vt:lpstr>
      <vt:lpstr>Sayısal Analiz İçin Avantajlar</vt:lpstr>
      <vt:lpstr>Fonksiyon – Örnek Kod</vt:lpstr>
      <vt:lpstr>Türev – Görsel Yorum</vt:lpstr>
      <vt:lpstr>İntegral Alma – Örnek Kod</vt:lpstr>
      <vt:lpstr>Örnek-2</vt:lpstr>
      <vt:lpstr>Parametre Değişimi</vt:lpstr>
      <vt:lpstr>Daha Fazlası İçin Kaynaklar</vt:lpstr>
      <vt:lpstr>HAZIRLAYANLAR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ÖMER FARUK BAKIRCI</cp:lastModifiedBy>
  <cp:revision>4</cp:revision>
  <dcterms:created xsi:type="dcterms:W3CDTF">2013-01-27T09:14:16Z</dcterms:created>
  <dcterms:modified xsi:type="dcterms:W3CDTF">2026-01-14T08:40:45Z</dcterms:modified>
  <cp:category/>
</cp:coreProperties>
</file>